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notesMasterIdLst>
    <p:notesMasterId r:id="rId38"/>
  </p:notesMasterIdLst>
  <p:handoutMasterIdLst>
    <p:handoutMasterId r:id="rId39"/>
  </p:handoutMasterIdLst>
  <p:sldIdLst>
    <p:sldId id="266" r:id="rId2"/>
    <p:sldId id="267" r:id="rId3"/>
    <p:sldId id="268" r:id="rId4"/>
    <p:sldId id="269" r:id="rId5"/>
    <p:sldId id="302" r:id="rId6"/>
    <p:sldId id="300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2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6" r:id="rId32"/>
    <p:sldId id="294" r:id="rId33"/>
    <p:sldId id="298" r:id="rId34"/>
    <p:sldId id="299" r:id="rId35"/>
    <p:sldId id="303" r:id="rId36"/>
    <p:sldId id="260" r:id="rId37"/>
  </p:sldIdLst>
  <p:sldSz cx="9144000" cy="5143500" type="screen16x9"/>
  <p:notesSz cx="6805613" cy="9944100"/>
  <p:defaultTextStyle>
    <a:defPPr>
      <a:defRPr lang="en-US"/>
    </a:defPPr>
    <a:lvl1pPr marL="0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76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52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728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303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879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455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031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607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71">
          <p15:clr>
            <a:srgbClr val="A4A3A4"/>
          </p15:clr>
        </p15:guide>
        <p15:guide id="2" orient="horz" pos="2783">
          <p15:clr>
            <a:srgbClr val="A4A3A4"/>
          </p15:clr>
        </p15:guide>
        <p15:guide id="3" pos="53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9316"/>
    <a:srgbClr val="000000"/>
    <a:srgbClr val="84BD00"/>
    <a:srgbClr val="0077C8"/>
    <a:srgbClr val="00B2A9"/>
    <a:srgbClr val="FFCD00"/>
    <a:srgbClr val="E87722"/>
    <a:srgbClr val="DA291C"/>
    <a:srgbClr val="001871"/>
    <a:srgbClr val="0B3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71" autoAdjust="0"/>
    <p:restoredTop sz="96992" autoAdjust="0"/>
  </p:normalViewPr>
  <p:slideViewPr>
    <p:cSldViewPr>
      <p:cViewPr>
        <p:scale>
          <a:sx n="115" d="100"/>
          <a:sy n="115" d="100"/>
        </p:scale>
        <p:origin x="-198" y="-276"/>
      </p:cViewPr>
      <p:guideLst>
        <p:guide orient="horz" pos="771"/>
        <p:guide orient="horz" pos="2783"/>
        <p:guide pos="53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CD4DA60F-0BB5-4A3D-B6FA-FDF2FC2558E5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44425933-59C9-4582-A8D9-570D66460C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3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C2262F3B-5CC7-4D5E-B602-F5E0CB55D9B3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7813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64" tIns="47032" rIns="94064" bIns="470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4064" tIns="47032" rIns="94064" bIns="470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830233AA-EDD9-4D1C-B66A-95A21E602A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9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39576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79152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18728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58303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197879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37455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77031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16607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"/>
            <a:ext cx="9173789" cy="5164843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267200" y="599856"/>
            <a:ext cx="4337248" cy="1133694"/>
          </a:xfrm>
        </p:spPr>
        <p:txBody>
          <a:bodyPr lIns="0" tIns="0" rIns="0" bIns="0" anchor="t" anchorCtr="0"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267200" y="1200150"/>
            <a:ext cx="4337050" cy="1295400"/>
          </a:xfrm>
        </p:spPr>
        <p:txBody>
          <a:bodyPr tIns="0" rIns="0" bIns="0" anchor="t" anchorCtr="0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rgbClr val="FFFFFF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pic>
        <p:nvPicPr>
          <p:cNvPr id="3" name="Picture 2" descr="3DS_2014_Logo_Lockup_Horizontal_White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664760"/>
            <a:ext cx="2667000" cy="32316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3DS.COM/SOLIDWORKS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Dassault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2/1/2017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3DS_Document_2016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546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FWE3DSNEW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69214"/>
            <a:ext cx="4474464" cy="345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6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19" name="Picture 18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131670"/>
            <a:ext cx="7848600" cy="360000"/>
          </a:xfrm>
          <a:solidFill>
            <a:schemeClr val="accent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First item</a:t>
            </a:r>
            <a:endParaRPr lang="en-US" noProof="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668708"/>
            <a:ext cx="7848600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rgbClr val="005386"/>
                </a:solidFill>
              </a:defRPr>
            </a:lvl1pPr>
          </a:lstStyle>
          <a:p>
            <a:pPr lvl="0"/>
            <a:r>
              <a:rPr lang="en-US" noProof="0" dirty="0" smtClean="0"/>
              <a:t>Second item</a:t>
            </a:r>
            <a:endParaRPr lang="en-US" noProof="0" dirty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2211750"/>
            <a:ext cx="7848600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rgbClr val="005386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62000" y="2751810"/>
            <a:ext cx="7848600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rgbClr val="005386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62000" y="3291870"/>
            <a:ext cx="7848600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rgbClr val="005386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62000" y="3831930"/>
            <a:ext cx="7848600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rgbClr val="005386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94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6" name="Picture 5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  <p:sp>
        <p:nvSpPr>
          <p:cNvPr id="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7464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55798" y="842963"/>
            <a:ext cx="7848650" cy="396549"/>
          </a:xfrm>
        </p:spPr>
        <p:txBody>
          <a:bodyPr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863600" y="1276350"/>
            <a:ext cx="7777163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10" name="Picture 9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8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863600" y="879562"/>
            <a:ext cx="7777163" cy="3564396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8" name="Picture 7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56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55798" y="842963"/>
            <a:ext cx="7848650" cy="345253"/>
          </a:xfrm>
        </p:spPr>
        <p:txBody>
          <a:bodyPr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3744404" cy="3168352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3744404" cy="3168352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11" name="Picture 10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6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55798" y="842963"/>
            <a:ext cx="7848650" cy="345253"/>
          </a:xfrm>
        </p:spPr>
        <p:txBody>
          <a:bodyPr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9" name="Picture 8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14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7" name="Picture 6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50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81000" y="4552950"/>
            <a:ext cx="8763000" cy="5905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chemeClr val="accent1"/>
              </a:gs>
              <a:gs pos="24000">
                <a:srgbClr val="FFFFFF"/>
              </a:gs>
              <a:gs pos="71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3" b="11926"/>
          <a:stretch/>
        </p:blipFill>
        <p:spPr>
          <a:xfrm>
            <a:off x="5867400" y="4705350"/>
            <a:ext cx="2666990" cy="240632"/>
          </a:xfrm>
          <a:prstGeom prst="rect">
            <a:avLst/>
          </a:prstGeom>
        </p:spPr>
      </p:pic>
      <p:pic>
        <p:nvPicPr>
          <p:cNvPr id="5" name="Picture 4" descr="SolidWorks_Logotype_RGB_Re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69" y="4705350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8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DA291C"/>
                </a:solidFill>
                <a:effectLst/>
                <a:latin typeface="Arial Narrow" pitchFamily="34" charset="0"/>
                <a:cs typeface="Arial" pitchFamily="34" charset="0"/>
              </a:rPr>
              <a:t>3DS.COM/SOLIDWORKS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DA291C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Dassault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2/1/2017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3DS_Document_2014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62000" y="1306871"/>
            <a:ext cx="7878452" cy="3093065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noProof="0" dirty="0" smtClean="0"/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6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rgbClr val="005386"/>
          </a:solidFill>
          <a:effectLst/>
          <a:latin typeface="+mj-lt"/>
          <a:ea typeface="+mj-ea"/>
          <a:cs typeface="3ds Condensed"/>
        </a:defRPr>
      </a:lvl1pPr>
    </p:titleStyle>
    <p:bodyStyle>
      <a:lvl1pPr marL="252000" indent="-252000" algn="l" defTabSz="879152" rtl="0" eaLnBrk="1" latinLnBrk="0" hangingPunct="1">
        <a:lnSpc>
          <a:spcPct val="100000"/>
        </a:lnSpc>
        <a:spcBef>
          <a:spcPts val="800"/>
        </a:spcBef>
        <a:buClr>
          <a:srgbClr val="005386"/>
        </a:buClr>
        <a:buSzPct val="100000"/>
        <a:buFont typeface="Arial"/>
        <a:buChar char="•"/>
        <a:defRPr sz="2000" b="0" i="0" kern="900" spc="0">
          <a:solidFill>
            <a:srgbClr val="005386"/>
          </a:solidFill>
          <a:latin typeface="+mn-lt"/>
          <a:ea typeface="+mn-ea"/>
          <a:cs typeface="3ds Light"/>
        </a:defRPr>
      </a:lvl1pPr>
      <a:lvl2pPr marL="504000" marR="0" indent="-234000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005386"/>
        </a:buClr>
        <a:buSzPct val="100000"/>
        <a:buFont typeface="Arial"/>
        <a:buChar char="•"/>
        <a:tabLst/>
        <a:defRPr sz="1800" b="0" i="0" kern="900" spc="0" baseline="0">
          <a:solidFill>
            <a:srgbClr val="005386"/>
          </a:solidFill>
          <a:latin typeface="+mn-lt"/>
          <a:ea typeface="+mn-ea"/>
          <a:cs typeface="3ds Light"/>
        </a:defRPr>
      </a:lvl2pPr>
      <a:lvl3pPr marL="756000" marR="0" indent="-21600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rgbClr val="005386"/>
        </a:buClr>
        <a:buSzPct val="100000"/>
        <a:buFont typeface="Arial"/>
        <a:buChar char="•"/>
        <a:tabLst/>
        <a:defRPr sz="1600" b="0" i="0" kern="900" spc="0">
          <a:solidFill>
            <a:srgbClr val="005386"/>
          </a:solidFill>
          <a:latin typeface="+mn-lt"/>
          <a:ea typeface="+mn-ea"/>
          <a:cs typeface="3ds Light"/>
        </a:defRPr>
      </a:lvl3pPr>
      <a:lvl4pPr marL="972000" indent="-180000" algn="l" defTabSz="879152" rtl="0" eaLnBrk="1" latinLnBrk="0" hangingPunct="1">
        <a:lnSpc>
          <a:spcPct val="100000"/>
        </a:lnSpc>
        <a:spcBef>
          <a:spcPts val="400"/>
        </a:spcBef>
        <a:buClr>
          <a:srgbClr val="005386"/>
        </a:buClr>
        <a:buSzPct val="100000"/>
        <a:buFont typeface="Arial"/>
        <a:buChar char="•"/>
        <a:defRPr sz="1400" b="0" i="0" kern="900" spc="-70">
          <a:solidFill>
            <a:srgbClr val="005386"/>
          </a:solidFill>
          <a:latin typeface="+mn-lt"/>
          <a:ea typeface="+mn-ea"/>
          <a:cs typeface="3ds Light"/>
        </a:defRPr>
      </a:lvl4pPr>
      <a:lvl5pPr marL="1251450" indent="-171450" algn="l" defTabSz="879152" rtl="0" eaLnBrk="1" latinLnBrk="0" hangingPunct="1">
        <a:lnSpc>
          <a:spcPct val="100000"/>
        </a:lnSpc>
        <a:spcBef>
          <a:spcPts val="300"/>
        </a:spcBef>
        <a:buClr>
          <a:srgbClr val="005386"/>
        </a:buClr>
        <a:buSzPct val="100000"/>
        <a:buFont typeface="Arial"/>
        <a:buChar char="•"/>
        <a:defRPr sz="1200" b="0" i="0" kern="1200" baseline="0">
          <a:solidFill>
            <a:srgbClr val="005386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19400" y="209550"/>
            <a:ext cx="5785048" cy="1133694"/>
          </a:xfrm>
        </p:spPr>
        <p:txBody>
          <a:bodyPr/>
          <a:lstStyle/>
          <a:p>
            <a:r>
              <a:rPr lang="en-US" dirty="0"/>
              <a:t>Streamline Drawing Creation with Newer SOLIDWORKS Drawing Tools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267200" y="1657350"/>
            <a:ext cx="4337050" cy="1295400"/>
          </a:xfrm>
        </p:spPr>
        <p:txBody>
          <a:bodyPr/>
          <a:lstStyle/>
          <a:p>
            <a:r>
              <a:rPr lang="en-US" dirty="0" smtClean="0"/>
              <a:t>By Matthew Lorono</a:t>
            </a:r>
          </a:p>
          <a:p>
            <a:r>
              <a:rPr lang="en-US" dirty="0" smtClean="0"/>
              <a:t>Product Definition Manager</a:t>
            </a:r>
          </a:p>
          <a:p>
            <a:r>
              <a:rPr lang="en-US" dirty="0" smtClean="0"/>
              <a:t>SOLIDWORKS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47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Zones to Annotations and Table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 click on Revision B description cell.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Feature Tree tab to </a:t>
            </a:r>
            <a:r>
              <a:rPr lang="en-US" dirty="0" err="1" smtClean="0"/>
              <a:t>PropertyManager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Add Zone button.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Drawing View1.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00350"/>
            <a:ext cx="3457575" cy="168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39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Center Marks to 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4851400" cy="316760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 click on open area of the drawing.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Change Layer.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current layer to Per Standard.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Center Mark from Annotations tab of the </a:t>
            </a:r>
            <a:r>
              <a:rPr lang="en-US" dirty="0" err="1" smtClean="0"/>
              <a:t>CommandManager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center mark to Linear Center Mark.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Add center marks to the top two holes only.</a:t>
            </a:r>
          </a:p>
          <a:p>
            <a:pPr marL="457200" indent="-457200">
              <a:buFont typeface="+mj-lt"/>
              <a:buAutoNum type="arabicPeriod" startAt="6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19150"/>
            <a:ext cx="2673856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333750"/>
            <a:ext cx="1295400" cy="67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79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Center mark to a set of center marks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Right-click on current center mark.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Choose Add to Center Mark Set.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remaining two holes </a:t>
            </a:r>
            <a:r>
              <a:rPr lang="en-US" smtClean="0"/>
              <a:t>in the view.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647950"/>
            <a:ext cx="1903425" cy="186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578" y="2647950"/>
            <a:ext cx="1837422" cy="185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-Point Star 4"/>
          <p:cNvSpPr/>
          <p:nvPr/>
        </p:nvSpPr>
        <p:spPr>
          <a:xfrm>
            <a:off x="6163578" y="4152987"/>
            <a:ext cx="304800" cy="304800"/>
          </a:xfrm>
          <a:prstGeom prst="star4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/>
          <p:cNvSpPr/>
          <p:nvPr/>
        </p:nvSpPr>
        <p:spPr>
          <a:xfrm>
            <a:off x="7470371" y="4182442"/>
            <a:ext cx="304800" cy="304800"/>
          </a:xfrm>
          <a:prstGeom prst="star4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8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center marks to slots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Start Center Mark command again.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either arc of the top middle slot.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2" y="2647950"/>
            <a:ext cx="30003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09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Mark scaling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Goto</a:t>
            </a:r>
            <a:r>
              <a:rPr lang="en-US" dirty="0" smtClean="0"/>
              <a:t> Tools&gt;Options…&gt;Document Properties&gt;Centerline/Center Marks.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Uncheck Scale by view scale.  This will set the center mark scale to the sheet instead of the view.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685"/>
            <a:ext cx="2895600" cy="168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112" y="3197152"/>
            <a:ext cx="1704975" cy="31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47800" y="3834653"/>
            <a:ext cx="685800" cy="152400"/>
          </a:xfrm>
          <a:prstGeom prst="rect">
            <a:avLst/>
          </a:prstGeom>
          <a:solidFill>
            <a:srgbClr val="FFCD00">
              <a:alpha val="34118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3"/>
          </p:cNvCxnSpPr>
          <p:nvPr/>
        </p:nvCxnSpPr>
        <p:spPr>
          <a:xfrm flipV="1">
            <a:off x="2133600" y="3351367"/>
            <a:ext cx="838200" cy="559486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95600" y="3454138"/>
            <a:ext cx="1828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this setting 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Caps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to select the general notes in the lower left.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the </a:t>
            </a:r>
            <a:r>
              <a:rPr lang="en-US" dirty="0" err="1" smtClean="0"/>
              <a:t>PropertyManager</a:t>
            </a:r>
            <a:r>
              <a:rPr lang="en-US" dirty="0" smtClean="0"/>
              <a:t>, add check to All uppercase.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52750"/>
            <a:ext cx="3769434" cy="15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52750"/>
            <a:ext cx="3886200" cy="152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730" y="2249831"/>
            <a:ext cx="1719740" cy="46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endCxn id="7172" idx="1"/>
          </p:cNvCxnSpPr>
          <p:nvPr/>
        </p:nvCxnSpPr>
        <p:spPr>
          <a:xfrm flipV="1">
            <a:off x="3276600" y="2482228"/>
            <a:ext cx="664130" cy="54672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7172" idx="3"/>
          </p:cNvCxnSpPr>
          <p:nvPr/>
        </p:nvCxnSpPr>
        <p:spPr>
          <a:xfrm>
            <a:off x="5660470" y="2482228"/>
            <a:ext cx="511730" cy="54672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9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Expanded Paragraph Properties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Double-click on the those notes to edit them.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Highlight the numbered paragraphs.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the pop-up shortcut menu, select Paragraph Properties.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Increase spacing between paragraphs; then change number order to be from the bottom.  Then OK.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36908"/>
            <a:ext cx="3733800" cy="146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24853"/>
            <a:ext cx="3611656" cy="14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7696200" y="3634172"/>
            <a:ext cx="1143000" cy="0"/>
          </a:xfrm>
          <a:prstGeom prst="straightConnector1">
            <a:avLst/>
          </a:prstGeom>
          <a:ln w="28575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87235" y="3908664"/>
            <a:ext cx="1143000" cy="0"/>
          </a:xfrm>
          <a:prstGeom prst="straightConnector1">
            <a:avLst/>
          </a:prstGeom>
          <a:ln w="28575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00600" y="3176972"/>
            <a:ext cx="0" cy="990600"/>
          </a:xfrm>
          <a:prstGeom prst="straightConnector1">
            <a:avLst/>
          </a:prstGeom>
          <a:ln w="28575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63" y="285750"/>
            <a:ext cx="3309937" cy="183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8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25940"/>
            <a:ext cx="2452900" cy="255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Clouds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From the Annotations tab on the </a:t>
            </a:r>
            <a:r>
              <a:rPr lang="en-US" dirty="0" err="1" smtClean="0"/>
              <a:t>CommandManager</a:t>
            </a:r>
            <a:r>
              <a:rPr lang="en-US" dirty="0" smtClean="0"/>
              <a:t>, click on Revision Cloud.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Detail C to create a revision cloud.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Experiment with other settings.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Drawings watermark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49"/>
            <a:ext cx="4241799" cy="335718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300" dirty="0"/>
              <a:t>From the Sheet Format tab of </a:t>
            </a:r>
            <a:r>
              <a:rPr lang="en-US" sz="1300" dirty="0" err="1"/>
              <a:t>CommandManager</a:t>
            </a:r>
            <a:r>
              <a:rPr lang="en-US" sz="1300" dirty="0"/>
              <a:t>, choose Edit Sheet Format.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300" dirty="0"/>
              <a:t>Create a note.  While editing, click on the Link Property icon in the </a:t>
            </a:r>
            <a:r>
              <a:rPr lang="en-US" sz="1300" dirty="0" err="1"/>
              <a:t>PropertyManager</a:t>
            </a:r>
            <a:r>
              <a:rPr lang="en-US" sz="13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300" dirty="0"/>
              <a:t>Choose property named “Release Status”.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300" dirty="0"/>
              <a:t>Highlight the note and change font size to 72.  Also, rotate the note 20degs.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300" dirty="0"/>
              <a:t>Exit edit mode and select the note.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300" dirty="0"/>
              <a:t>Using Line Color tool of the Line Format toolbar, change the note color to a light gray.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300" dirty="0" smtClean="0"/>
              <a:t>In the </a:t>
            </a:r>
            <a:r>
              <a:rPr lang="en-US" sz="1300" dirty="0" err="1" smtClean="0"/>
              <a:t>PropertyManager</a:t>
            </a:r>
            <a:r>
              <a:rPr lang="en-US" sz="1300" dirty="0" smtClean="0"/>
              <a:t>, add check to Behind sheet.</a:t>
            </a:r>
            <a:endParaRPr lang="en-US" sz="1300" dirty="0"/>
          </a:p>
          <a:p>
            <a:pPr marL="457200" indent="-457200">
              <a:buFont typeface="+mj-lt"/>
              <a:buAutoNum type="arabicPeriod"/>
            </a:pPr>
            <a:r>
              <a:rPr lang="en-US" sz="1300" dirty="0"/>
              <a:t>Exit back to Drawing Sheet</a:t>
            </a:r>
            <a:r>
              <a:rPr lang="en-US" sz="1300" dirty="0" smtClean="0"/>
              <a:t>.</a:t>
            </a:r>
            <a:endParaRPr lang="en-US" sz="13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250" y="1962150"/>
            <a:ext cx="2401127" cy="201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4300"/>
            <a:ext cx="2000250" cy="208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716983"/>
            <a:ext cx="1685925" cy="916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70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 annotation to view or sheet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Right-click on the general notes.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Attachment&gt;Attach to Sheet.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62195"/>
            <a:ext cx="2452687" cy="249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3409950"/>
            <a:ext cx="1143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Remember this issue?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99332"/>
            <a:ext cx="3910012" cy="255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70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Product Definition Manager for Drawings and MBD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Matthew Lorono: Who am I?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863600" y="1276350"/>
            <a:ext cx="7777163" cy="3276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Product Definition team looks at many sources to determine enhancements for each major (yearly) release.</a:t>
            </a:r>
          </a:p>
          <a:p>
            <a:r>
              <a:rPr lang="en-US" dirty="0" smtClean="0"/>
              <a:t>We actively interface with customers on SOLIDWORKS Forums.</a:t>
            </a:r>
          </a:p>
          <a:p>
            <a:r>
              <a:rPr lang="en-US" dirty="0" smtClean="0"/>
              <a:t>We process Enhancement Requests submitted by our customers.</a:t>
            </a:r>
          </a:p>
          <a:p>
            <a:r>
              <a:rPr lang="en-US" dirty="0" smtClean="0"/>
              <a:t>We meet with customers face-to-face at events like SOLIDWORKS WORLD.</a:t>
            </a:r>
          </a:p>
          <a:p>
            <a:r>
              <a:rPr lang="en-US" dirty="0" smtClean="0"/>
              <a:t>We conduct over 100 customer visits each year, learning on-site directly from customers about how SOLIDWORKS is and is not meeting your product needs.  </a:t>
            </a:r>
          </a:p>
          <a:p>
            <a:pPr lvl="1"/>
            <a:r>
              <a:rPr lang="en-US" dirty="0" smtClean="0"/>
              <a:t>We also offer a program where we can work within a customer’s operation for 3 to 5 days as “one of the minions” to learn first-hand about what you are experiencing in your daily use of our applications.</a:t>
            </a:r>
          </a:p>
          <a:p>
            <a:r>
              <a:rPr lang="en-US" dirty="0" smtClean="0"/>
              <a:t>We use everything we learn from interacting with customers to design changes for each major release of SOLIDWORKS and other products.</a:t>
            </a:r>
          </a:p>
          <a:p>
            <a:r>
              <a:rPr lang="en-US" dirty="0" smtClean="0"/>
              <a:t>We valid our designs with Alpha and Beta testing.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3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View Assist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5613400" cy="31676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Delete existing cutting line.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Start Section View command (select from View Layout tab of the </a:t>
            </a:r>
            <a:r>
              <a:rPr lang="en-US" dirty="0" err="1" smtClean="0"/>
              <a:t>CommandManager</a:t>
            </a:r>
            <a:r>
              <a:rPr lang="en-US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inside diameter of the middle hole.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Single Offset from the pop up toolbar.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Place the blue dot as shown in this bottom image.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upper right hole to finish the offset.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OK, then place the new section view.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714" y="285750"/>
            <a:ext cx="1366837" cy="161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694" y="2038350"/>
            <a:ext cx="16668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033856"/>
            <a:ext cx="2590800" cy="120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1031658">
            <a:off x="6018557" y="3551469"/>
            <a:ext cx="1551638" cy="226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View to Sketch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Right-click on the isometric view.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Convert View To Sketch.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Replace view with sketch in the </a:t>
            </a:r>
            <a:r>
              <a:rPr lang="en-US" dirty="0" err="1" smtClean="0"/>
              <a:t>PropertyManager</a:t>
            </a:r>
            <a:r>
              <a:rPr lang="en-US" dirty="0" smtClean="0"/>
              <a:t>, and click OK.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7" y="2482052"/>
            <a:ext cx="3414713" cy="202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191000" y="2768999"/>
            <a:ext cx="457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On-the-fly dimensioning to Virtual Sharp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49"/>
            <a:ext cx="3479800" cy="335148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From Annotation tab on the </a:t>
            </a:r>
            <a:r>
              <a:rPr lang="en-US" dirty="0" err="1" smtClean="0"/>
              <a:t>CommandManager</a:t>
            </a:r>
            <a:r>
              <a:rPr lang="en-US" dirty="0" smtClean="0"/>
              <a:t>, click on Smart Dimension.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 Drawing View, right-click on this edge.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Find Intersection.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opposite edge.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Repeat for the other side.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Place dimension.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91740"/>
            <a:ext cx="2286000" cy="213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004" y="819150"/>
            <a:ext cx="2633796" cy="218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257800" y="4099201"/>
            <a:ext cx="1447800" cy="152400"/>
          </a:xfrm>
          <a:prstGeom prst="roundRect">
            <a:avLst/>
          </a:prstGeom>
          <a:solidFill>
            <a:srgbClr val="A7D955">
              <a:alpha val="20000"/>
            </a:srgbClr>
          </a:solidFill>
          <a:ln>
            <a:solidFill>
              <a:srgbClr val="89E519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324600" y="2339340"/>
            <a:ext cx="723900" cy="304800"/>
          </a:xfrm>
          <a:prstGeom prst="roundRect">
            <a:avLst/>
          </a:prstGeom>
          <a:solidFill>
            <a:srgbClr val="A7D955">
              <a:alpha val="20000"/>
            </a:srgbClr>
          </a:solidFill>
          <a:ln>
            <a:solidFill>
              <a:srgbClr val="89E519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849685" y="2343150"/>
            <a:ext cx="723900" cy="304800"/>
          </a:xfrm>
          <a:prstGeom prst="roundRect">
            <a:avLst/>
          </a:prstGeom>
          <a:solidFill>
            <a:srgbClr val="A7D955">
              <a:alpha val="20000"/>
            </a:srgbClr>
          </a:solidFill>
          <a:ln>
            <a:solidFill>
              <a:srgbClr val="89E519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68204" flipV="1">
            <a:off x="2656534" y="2807445"/>
            <a:ext cx="2524168" cy="984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20871325" flipV="1">
            <a:off x="3582291" y="3425838"/>
            <a:ext cx="1609528" cy="91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rved Right Arrow 4"/>
          <p:cNvSpPr/>
          <p:nvPr/>
        </p:nvSpPr>
        <p:spPr>
          <a:xfrm rot="15187887">
            <a:off x="5449997" y="979630"/>
            <a:ext cx="757959" cy="55078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3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 Model for Drawing Views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916" y="1888324"/>
            <a:ext cx="1296614" cy="102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596" y="1885950"/>
            <a:ext cx="1406852" cy="106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2911170"/>
            <a:ext cx="4876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SM-1100.SLDPRT        replaced with     SM-1100.SLDASM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352550"/>
            <a:ext cx="31242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Save 500-0008.SLDDRW.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Open SM-1100.SLDDRW.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Goto</a:t>
            </a:r>
            <a:r>
              <a:rPr lang="en-US" dirty="0" smtClean="0"/>
              <a:t> Tools </a:t>
            </a:r>
            <a:r>
              <a:rPr lang="en-US" dirty="0" err="1" smtClean="0"/>
              <a:t>pullddown</a:t>
            </a:r>
            <a:r>
              <a:rPr lang="en-US" dirty="0" smtClean="0"/>
              <a:t> and click on Replace Model.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Add check to All Views.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Browse and select “SM-1100.SLDASM”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Close drawing.</a:t>
            </a:r>
          </a:p>
        </p:txBody>
      </p:sp>
    </p:spTree>
    <p:extLst>
      <p:ext uri="{BB962C8B-B14F-4D97-AF65-F5344CB8AC3E}">
        <p14:creationId xmlns:p14="http://schemas.microsoft.com/office/powerpoint/2010/main" val="36816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Automatically splitting tables horizontally at a row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7" y="3534156"/>
            <a:ext cx="6934200" cy="97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639" y="819150"/>
            <a:ext cx="2600325" cy="189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7388322" flipV="1">
            <a:off x="6207473" y="3116404"/>
            <a:ext cx="914400" cy="172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Up Arrow 5"/>
          <p:cNvSpPr/>
          <p:nvPr/>
        </p:nvSpPr>
        <p:spPr>
          <a:xfrm>
            <a:off x="3962400" y="4372356"/>
            <a:ext cx="838200" cy="3048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6172200" y="4352544"/>
            <a:ext cx="838200" cy="3048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352550"/>
            <a:ext cx="30480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Open </a:t>
            </a:r>
            <a:r>
              <a:rPr lang="en-US" dirty="0" smtClean="0"/>
              <a:t>500-0000.SLDDRW.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Right-click on BOM.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Horizontal Auto Split.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Set Max rows to 5.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Select Continuously.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Apply.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Close drawing.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24" y="1864685"/>
            <a:ext cx="2319857" cy="39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mlorono\AppData\Local\Temp\SNAGHTML3cd9935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514" y="2440026"/>
            <a:ext cx="2975048" cy="109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6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Angular Running Dimensions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85998"/>
            <a:ext cx="3886200" cy="350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00150"/>
            <a:ext cx="3479800" cy="3505201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Open </a:t>
            </a:r>
            <a:r>
              <a:rPr lang="en-US" dirty="0" smtClean="0"/>
              <a:t>flowbody-01.SLDDRW.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From these Dimensions toolbar, click Angular Running Dimension.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model edge of the large diameter around middle bore.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top most mounting whole.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each of the remaining mounting holes in any order.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0deg to drag the dimension set outward.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Experiment with </a:t>
            </a:r>
            <a:r>
              <a:rPr lang="en-US" dirty="0" err="1" smtClean="0"/>
              <a:t>PropertyManager</a:t>
            </a:r>
            <a:r>
              <a:rPr lang="en-US" dirty="0" smtClean="0"/>
              <a:t> settings under Leaders tab.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Close drawing.</a:t>
            </a:r>
          </a:p>
        </p:txBody>
      </p:sp>
    </p:spTree>
    <p:extLst>
      <p:ext uri="{BB962C8B-B14F-4D97-AF65-F5344CB8AC3E}">
        <p14:creationId xmlns:p14="http://schemas.microsoft.com/office/powerpoint/2010/main" val="254091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04950"/>
            <a:ext cx="354330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164383"/>
            <a:ext cx="985837" cy="7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Dimension from imaginary line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350125"/>
            <a:ext cx="3429000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Open Forming </a:t>
            </a:r>
            <a:r>
              <a:rPr lang="en-US" dirty="0" smtClean="0"/>
              <a:t>Tool-01.SLDDRW.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Start Smart Dimension command.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tip vertex.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right arrow with the cross appears.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right slope.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Place dimension.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124200" y="1809750"/>
            <a:ext cx="2514600" cy="2405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886200" y="1581150"/>
            <a:ext cx="4419600" cy="7307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200400" y="2311927"/>
            <a:ext cx="2971800" cy="4884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4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 an angle dimension to its vertically opposite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52550"/>
            <a:ext cx="2452687" cy="2634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1350125"/>
            <a:ext cx="3429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Start Smart Dimension command.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right slope.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left slope.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Hold down ALT.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Place dimension where shown.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810000" y="1885950"/>
            <a:ext cx="3276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37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 an angle dimension to its </a:t>
            </a:r>
            <a:r>
              <a:rPr lang="en-US" dirty="0" err="1" smtClean="0"/>
              <a:t>explementary</a:t>
            </a:r>
            <a:r>
              <a:rPr lang="en-US" dirty="0" smtClean="0"/>
              <a:t> angle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81150"/>
            <a:ext cx="1901352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1350125"/>
            <a:ext cx="3429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Start Smart Dimension command.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right slope.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left slope.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Place 90deg dimension here.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Right-click on 90deg dimension.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</a:t>
            </a:r>
            <a:r>
              <a:rPr lang="en-US" dirty="0" err="1" smtClean="0"/>
              <a:t>Explementary</a:t>
            </a:r>
            <a:r>
              <a:rPr lang="en-US" dirty="0" smtClean="0"/>
              <a:t> Angle.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49186"/>
            <a:ext cx="1439858" cy="80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657600" y="2349186"/>
            <a:ext cx="2167729" cy="401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340967"/>
            <a:ext cx="2262187" cy="133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46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Spline Leader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19150"/>
            <a:ext cx="208597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1350125"/>
            <a:ext cx="3429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From the Annotation tab on the </a:t>
            </a:r>
            <a:r>
              <a:rPr lang="en-US" dirty="0" err="1" smtClean="0"/>
              <a:t>CommandManager</a:t>
            </a:r>
            <a:r>
              <a:rPr lang="en-US" dirty="0" smtClean="0"/>
              <a:t>, click on Balloon.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Place balloon with leader.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Exit Balloon command.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Select the balloon.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 the </a:t>
            </a:r>
            <a:r>
              <a:rPr lang="en-US" dirty="0" err="1" smtClean="0"/>
              <a:t>PropertyManager</a:t>
            </a:r>
            <a:r>
              <a:rPr lang="en-US" dirty="0" smtClean="0"/>
              <a:t>, select More Properties… button.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Spline Leader button.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Drag spline controls as desired.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Close drawing.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28950"/>
            <a:ext cx="208798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02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819150"/>
            <a:ext cx="4419600" cy="349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 to Sheet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3632200" cy="31676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Open 500-0008.slddrw from “Missed\500-SWW17” folder.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Press “F” key.  Note the result zooms to include everything.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“Zoom to Sheet”.  The drawing zooms to the sheet regardless to elements beyond the sheet.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14350"/>
            <a:ext cx="2876550" cy="110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02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Foreshortened Linear Dimensions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4317999" cy="2590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Open </a:t>
            </a:r>
            <a:r>
              <a:rPr lang="en-US" dirty="0" smtClean="0"/>
              <a:t>500-0008.slddrw again.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Start Smart Dimension.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left model edge in Detail C.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opposite model edge in the parent view Drawing View5.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Place dimension.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1200150"/>
            <a:ext cx="3511777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5029200" y="2114550"/>
            <a:ext cx="609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048000" y="3257550"/>
            <a:ext cx="2438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Flag Notes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0" y="1276350"/>
            <a:ext cx="3784599" cy="3276600"/>
          </a:xfrm>
        </p:spPr>
        <p:txBody>
          <a:bodyPr>
            <a:normAutofit fontScale="2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Edit the general notes in the lower left of the drawing.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Click on #4.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In the </a:t>
            </a:r>
            <a:r>
              <a:rPr lang="en-US" sz="5600" dirty="0" err="1" smtClean="0"/>
              <a:t>PropertyManager</a:t>
            </a:r>
            <a:r>
              <a:rPr lang="en-US" sz="5600" dirty="0" smtClean="0"/>
              <a:t>, change balloon type to Triangle, then add check to Add to Flat Note Bank.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Click OK.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Start Balloon command.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Add check to Flag Note Bank in the </a:t>
            </a:r>
            <a:r>
              <a:rPr lang="en-US" sz="5600" dirty="0" err="1" smtClean="0"/>
              <a:t>PropertyManager</a:t>
            </a:r>
            <a:r>
              <a:rPr lang="en-US" sz="56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In Drawing View5, click on the construction line point the balloon.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Then, place the balloon as shown here.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5600" dirty="0" smtClean="0"/>
              <a:t>Close this drawing.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76350"/>
            <a:ext cx="43338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962400" y="3257550"/>
            <a:ext cx="2667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31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Break Views in Drawings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19150"/>
            <a:ext cx="4134138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6742" y="1218941"/>
            <a:ext cx="16764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Break cuts at an angle are now available.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67600" y="2438141"/>
            <a:ext cx="1600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 break cut geometry carries over from the model.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333759"/>
            <a:ext cx="3733800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500" dirty="0"/>
              <a:t>Open </a:t>
            </a:r>
            <a:r>
              <a:rPr lang="en-US" sz="1500" dirty="0" smtClean="0"/>
              <a:t>HexEndPipe-01.SLDDRW.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Click on either view and select Open Part.</a:t>
            </a:r>
          </a:p>
          <a:p>
            <a:pPr marL="342900" indent="-342900">
              <a:buFont typeface="+mj-lt"/>
              <a:buAutoNum type="arabicPeriod"/>
            </a:pPr>
            <a:endParaRPr lang="en-US" sz="1500" dirty="0"/>
          </a:p>
          <a:p>
            <a:pPr marL="342900" indent="-342900">
              <a:buFont typeface="+mj-lt"/>
              <a:buAutoNum type="arabicPeriod"/>
            </a:pPr>
            <a:endParaRPr lang="en-US" sz="1500" dirty="0" smtClean="0"/>
          </a:p>
          <a:p>
            <a:endParaRPr lang="en-US" sz="1500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err="1" smtClean="0"/>
              <a:t>Goto</a:t>
            </a:r>
            <a:r>
              <a:rPr lang="en-US" sz="1500" dirty="0" smtClean="0"/>
              <a:t> Insert </a:t>
            </a:r>
            <a:r>
              <a:rPr lang="en-US" sz="1500" dirty="0" err="1" smtClean="0"/>
              <a:t>pulldown</a:t>
            </a:r>
            <a:r>
              <a:rPr lang="en-US" sz="1500" dirty="0" smtClean="0"/>
              <a:t>&gt;Model Break View.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smtClean="0"/>
              <a:t>Select Orientation field, then select this face.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smtClean="0"/>
              <a:t>Drag green and red plans farther apart.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err="1" smtClean="0"/>
              <a:t>Goto</a:t>
            </a:r>
            <a:r>
              <a:rPr lang="en-US" sz="1500" dirty="0" smtClean="0"/>
              <a:t> Styles tab and select Pipe.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smtClean="0"/>
              <a:t>Click OK.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smtClean="0"/>
              <a:t>Return to the drawing.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smtClean="0"/>
              <a:t>Click on either view.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500" dirty="0" smtClean="0"/>
              <a:t>Add check to Show in exploded or model break state, then OK.</a:t>
            </a:r>
          </a:p>
          <a:p>
            <a:pPr marL="342900" indent="-342900">
              <a:buFont typeface="+mj-lt"/>
              <a:buAutoNum type="arabicPeriod" startAt="3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62498"/>
            <a:ext cx="1615188" cy="709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2565"/>
            <a:ext cx="1615854" cy="9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495800" y="3007527"/>
            <a:ext cx="609600" cy="6498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172200" y="2304172"/>
            <a:ext cx="1295400" cy="1353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095750"/>
            <a:ext cx="1524000" cy="882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3200400" y="4536908"/>
            <a:ext cx="1447800" cy="168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5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995" y="909637"/>
            <a:ext cx="437197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Rearranging and sorting Balloon Stacks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3556000" cy="316760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Open 500-0000.slddrw.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Zoom in on this stacked balloon.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Hold down SHIFT key and click on the 2 to drag it to the end. (Release SHIFT when done)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Right-click on the stack.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Sort Stack.</a:t>
            </a:r>
          </a:p>
          <a:p>
            <a:endParaRPr lang="en-US" dirty="0"/>
          </a:p>
        </p:txBody>
      </p:sp>
      <p:sp>
        <p:nvSpPr>
          <p:cNvPr id="5" name="Curved Up Arrow 4"/>
          <p:cNvSpPr/>
          <p:nvPr/>
        </p:nvSpPr>
        <p:spPr>
          <a:xfrm>
            <a:off x="6624982" y="2266950"/>
            <a:ext cx="1600200" cy="7239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33800" y="1962150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476" y="3943350"/>
            <a:ext cx="24669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71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755798" y="842963"/>
            <a:ext cx="7848650" cy="396549"/>
          </a:xfrm>
        </p:spPr>
        <p:txBody>
          <a:bodyPr/>
          <a:lstStyle/>
          <a:p>
            <a:r>
              <a:rPr lang="en-US" dirty="0" smtClean="0"/>
              <a:t>2016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to Any Property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5232400" cy="316760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Edit general notes to create a new note #1 </a:t>
            </a:r>
            <a:r>
              <a:rPr lang="en-US" dirty="0"/>
              <a:t>that states “1. MATERIAL 500-0008 IS Magnesium </a:t>
            </a:r>
            <a:r>
              <a:rPr lang="en-US" dirty="0" smtClean="0"/>
              <a:t>Alloy”.  Instead of typing the material, click on the Link to Property button in the </a:t>
            </a:r>
            <a:r>
              <a:rPr lang="en-US" dirty="0" err="1" smtClean="0"/>
              <a:t>PropertyManager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first setting to “Model found here”.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drop down to “Selected component or other drawing view”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500-0008 (item 9) from any view on the drawing.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the Property name field, select “Material”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Exit the edit mode.</a:t>
            </a:r>
            <a:endParaRPr lang="en-US" dirty="0"/>
          </a:p>
        </p:txBody>
      </p:sp>
      <p:pic>
        <p:nvPicPr>
          <p:cNvPr id="2050" name="Picture 2" descr="C:\Users\mlorono\AppData\Local\Temp\SNAGHTML41e7b7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09750"/>
            <a:ext cx="2743200" cy="263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2" y="438150"/>
            <a:ext cx="26574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8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755798" y="842963"/>
            <a:ext cx="7848650" cy="396549"/>
          </a:xfrm>
        </p:spPr>
        <p:txBody>
          <a:bodyPr/>
          <a:lstStyle/>
          <a:p>
            <a:r>
              <a:rPr lang="en-US" dirty="0" smtClean="0"/>
              <a:t>2016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to </a:t>
            </a:r>
            <a:r>
              <a:rPr lang="en-US" smtClean="0"/>
              <a:t>Any </a:t>
            </a:r>
            <a:r>
              <a:rPr lang="en-US" smtClean="0"/>
              <a:t>BOM Cell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5232400" cy="3167608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Edit general notes again.  In note #1, erase “500-0008”.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its place, type “Item #”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After the “#”, click on Link Table Cell button.  This enters you in the table cell selection mode.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Pan to the BOM.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cell in the Item No. column with “9”.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Link Table Cell button again to exist selection mode.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OK.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Close Drawing.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85750"/>
            <a:ext cx="212407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1962150"/>
            <a:ext cx="27336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92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59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On-the-fly sheet scale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5003800" cy="316760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With 500-0008.slddrw still open, find the scale in the Status Bar.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the scale to pop up the sheet scale menu.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1:1.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status bar scale to open the sheet scale menu again.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Note that Sheet Properties dialog is also available from the same menu.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733550"/>
            <a:ext cx="2199717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0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 and 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Zones and </a:t>
            </a:r>
            <a:r>
              <a:rPr lang="en-US" dirty="0"/>
              <a:t>Automatic </a:t>
            </a:r>
            <a:r>
              <a:rPr lang="en-US" dirty="0" smtClean="0"/>
              <a:t>Borders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3479800" cy="31676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Goto</a:t>
            </a:r>
            <a:r>
              <a:rPr lang="en-US" dirty="0" smtClean="0"/>
              <a:t> the Sheet Format tab.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Edit Sheet Format.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Automatic border.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By-pass first page with Next button.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95350"/>
            <a:ext cx="3790950" cy="101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14550"/>
            <a:ext cx="2164830" cy="189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43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 and 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Zones and </a:t>
            </a:r>
            <a:r>
              <a:rPr lang="en-US" dirty="0"/>
              <a:t>Automatic </a:t>
            </a:r>
            <a:r>
              <a:rPr lang="en-US" dirty="0" smtClean="0"/>
              <a:t>Borders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3479800" cy="31676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Zone rows and columns to 4 and 4.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Region to Margins.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Left Margin to be 1in.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Note how changes affect on-screen display of the drawing’s border.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OK.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81275"/>
            <a:ext cx="21717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5" y="895350"/>
            <a:ext cx="21621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47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Zones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0" y="1276350"/>
            <a:ext cx="3273239" cy="3167608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Click on Sheet Scale from the Status Bar.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Choose Sheet Properties.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Choose Zone Parameters.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Change Zone back to 2 rows and 2 columns, then click Apply Changes.</a:t>
            </a:r>
            <a:endParaRPr lang="en-US" sz="2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40" y="666750"/>
            <a:ext cx="4894448" cy="379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Labels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0" y="1276350"/>
            <a:ext cx="5777424" cy="31676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Switch to Annotation tab on </a:t>
            </a:r>
            <a:r>
              <a:rPr lang="en-US" dirty="0" err="1" smtClean="0"/>
              <a:t>CommandManager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the Commands entry field, type “Location label”.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When Location Label appears, drag it to the </a:t>
            </a:r>
            <a:r>
              <a:rPr lang="en-US" dirty="0" err="1" smtClean="0"/>
              <a:t>CommandManager</a:t>
            </a:r>
            <a:r>
              <a:rPr lang="en-US" dirty="0" smtClean="0"/>
              <a:t> under Revision Cloud.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Location Label.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on Detail C view.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07976" y="3823167"/>
            <a:ext cx="1752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07976" y="4329510"/>
            <a:ext cx="1752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60898" y="3646195"/>
            <a:ext cx="1143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Sheet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88776" y="4152538"/>
            <a:ext cx="1143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Zone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324625"/>
            <a:ext cx="1401334" cy="208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576" y="3642232"/>
            <a:ext cx="926024" cy="91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90550"/>
            <a:ext cx="2071688" cy="46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638" y="1174179"/>
            <a:ext cx="1683257" cy="86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7010400" y="821492"/>
            <a:ext cx="304800" cy="9120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30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Zones in Revision Table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863601" y="1276350"/>
            <a:ext cx="5003799" cy="31676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Zoom to Revision Table and click the B hover icon on the lower left corner.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Place Revision </a:t>
            </a:r>
            <a:r>
              <a:rPr lang="en-US" dirty="0" smtClean="0"/>
              <a:t>symbols throughout the drawing.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14650"/>
            <a:ext cx="5943600" cy="159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76400" y="4101356"/>
            <a:ext cx="609600" cy="451594"/>
          </a:xfrm>
          <a:prstGeom prst="rect">
            <a:avLst/>
          </a:prstGeom>
          <a:solidFill>
            <a:srgbClr val="FFC000">
              <a:alpha val="45098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84614"/>
            <a:ext cx="3181350" cy="1601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0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DS_2016_SWK_SWW2017_PPT_Template">
  <a:themeElements>
    <a:clrScheme name="Custom 6">
      <a:dk1>
        <a:srgbClr val="005386"/>
      </a:dk1>
      <a:lt1>
        <a:srgbClr val="FFFFFF"/>
      </a:lt1>
      <a:dk2>
        <a:srgbClr val="DA291C"/>
      </a:dk2>
      <a:lt2>
        <a:srgbClr val="001871"/>
      </a:lt2>
      <a:accent1>
        <a:srgbClr val="0B3F77"/>
      </a:accent1>
      <a:accent2>
        <a:srgbClr val="00B2A9"/>
      </a:accent2>
      <a:accent3>
        <a:srgbClr val="FF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B3F77"/>
      </a:hlink>
      <a:folHlink>
        <a:srgbClr val="6F2577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3DS_2016_SWK_SWW2017_PPT_Template</Template>
  <TotalTime>2282</TotalTime>
  <Words>1781</Words>
  <Application>Microsoft Office PowerPoint</Application>
  <PresentationFormat>On-screen Show (16:9)</PresentationFormat>
  <Paragraphs>263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3DS_2016_SWK_SWW2017_PPT_Template</vt:lpstr>
      <vt:lpstr>Streamline Drawing Creation with Newer SOLIDWORKS Drawing Tools</vt:lpstr>
      <vt:lpstr>Matthew Lorono: Who am I?</vt:lpstr>
      <vt:lpstr>Zoom to Sheet</vt:lpstr>
      <vt:lpstr>On-the-fly sheet scale</vt:lpstr>
      <vt:lpstr>Drawing Zones and Automatic Borders</vt:lpstr>
      <vt:lpstr>Drawing Zones and Automatic Borders</vt:lpstr>
      <vt:lpstr>Drawing Zones</vt:lpstr>
      <vt:lpstr>Location Labels</vt:lpstr>
      <vt:lpstr>Zones in Revision Table</vt:lpstr>
      <vt:lpstr>Add Zones to Annotations and Table</vt:lpstr>
      <vt:lpstr>Assigning Center Marks to Layers</vt:lpstr>
      <vt:lpstr>Add Center mark to a set of center marks </vt:lpstr>
      <vt:lpstr>Add center marks to slots</vt:lpstr>
      <vt:lpstr>Center Mark scaling</vt:lpstr>
      <vt:lpstr>All Caps</vt:lpstr>
      <vt:lpstr>Expanded Paragraph Properties</vt:lpstr>
      <vt:lpstr>Revision Clouds</vt:lpstr>
      <vt:lpstr>Drawings watermark</vt:lpstr>
      <vt:lpstr>Attach annotation to view or sheet</vt:lpstr>
      <vt:lpstr>Section View Assist</vt:lpstr>
      <vt:lpstr>Convert View to Sketch</vt:lpstr>
      <vt:lpstr>On-the-fly dimensioning to Virtual Sharp </vt:lpstr>
      <vt:lpstr>Replace Model for Drawing Views</vt:lpstr>
      <vt:lpstr>Automatically splitting tables horizontally at a row</vt:lpstr>
      <vt:lpstr>Angular Running Dimensions</vt:lpstr>
      <vt:lpstr>Angle Dimension from imaginary line</vt:lpstr>
      <vt:lpstr>Flip an angle dimension to its vertically opposite</vt:lpstr>
      <vt:lpstr>Flip an angle dimension to its explementary angle</vt:lpstr>
      <vt:lpstr>Spline Leader</vt:lpstr>
      <vt:lpstr>Foreshortened Linear Dimensions</vt:lpstr>
      <vt:lpstr>Apply Flag Notes</vt:lpstr>
      <vt:lpstr>Model Break Views in Drawings</vt:lpstr>
      <vt:lpstr>Rearranging and sorting Balloon Stacks</vt:lpstr>
      <vt:lpstr>Link to Any Property</vt:lpstr>
      <vt:lpstr>Link to Any BOM Cell</vt:lpstr>
      <vt:lpstr>PowerPoint Presentation</vt:lpstr>
    </vt:vector>
  </TitlesOfParts>
  <Company>DASSAULT SYSTEMES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MATELLIAN Geanine</dc:creator>
  <cp:lastModifiedBy>LORONO Matthew</cp:lastModifiedBy>
  <cp:revision>58</cp:revision>
  <cp:lastPrinted>2013-06-27T08:50:33Z</cp:lastPrinted>
  <dcterms:created xsi:type="dcterms:W3CDTF">2016-10-14T16:55:31Z</dcterms:created>
  <dcterms:modified xsi:type="dcterms:W3CDTF">2017-02-02T01:07:52Z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Version">
    <vt:lpwstr>1.0</vt:lpwstr>
  </property>
</Properties>
</file>