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8" r:id="rId1"/>
  </p:sldMasterIdLst>
  <p:notesMasterIdLst>
    <p:notesMasterId r:id="rId42"/>
  </p:notesMasterIdLst>
  <p:handoutMasterIdLst>
    <p:handoutMasterId r:id="rId43"/>
  </p:handoutMasterIdLst>
  <p:sldIdLst>
    <p:sldId id="305" r:id="rId2"/>
    <p:sldId id="306" r:id="rId3"/>
    <p:sldId id="307" r:id="rId4"/>
    <p:sldId id="314" r:id="rId5"/>
    <p:sldId id="315" r:id="rId6"/>
    <p:sldId id="316" r:id="rId7"/>
    <p:sldId id="317" r:id="rId8"/>
    <p:sldId id="318" r:id="rId9"/>
    <p:sldId id="319" r:id="rId10"/>
    <p:sldId id="320" r:id="rId11"/>
    <p:sldId id="321" r:id="rId12"/>
    <p:sldId id="322" r:id="rId13"/>
    <p:sldId id="323" r:id="rId14"/>
    <p:sldId id="324" r:id="rId15"/>
    <p:sldId id="325" r:id="rId16"/>
    <p:sldId id="326" r:id="rId17"/>
    <p:sldId id="327" r:id="rId18"/>
    <p:sldId id="328" r:id="rId19"/>
    <p:sldId id="329" r:id="rId20"/>
    <p:sldId id="330" r:id="rId21"/>
    <p:sldId id="331" r:id="rId22"/>
    <p:sldId id="332" r:id="rId23"/>
    <p:sldId id="333" r:id="rId24"/>
    <p:sldId id="334" r:id="rId25"/>
    <p:sldId id="335" r:id="rId26"/>
    <p:sldId id="336" r:id="rId27"/>
    <p:sldId id="337" r:id="rId28"/>
    <p:sldId id="338" r:id="rId29"/>
    <p:sldId id="339" r:id="rId30"/>
    <p:sldId id="340" r:id="rId31"/>
    <p:sldId id="342" r:id="rId32"/>
    <p:sldId id="343" r:id="rId33"/>
    <p:sldId id="344" r:id="rId34"/>
    <p:sldId id="349" r:id="rId35"/>
    <p:sldId id="351" r:id="rId36"/>
    <p:sldId id="352" r:id="rId37"/>
    <p:sldId id="353" r:id="rId38"/>
    <p:sldId id="354" r:id="rId39"/>
    <p:sldId id="355" r:id="rId40"/>
    <p:sldId id="350" r:id="rId41"/>
  </p:sldIdLst>
  <p:sldSz cx="9144000" cy="5143500" type="screen16x9"/>
  <p:notesSz cx="6805613" cy="9944100"/>
  <p:defaultTextStyle>
    <a:defPPr>
      <a:defRPr lang="en-US"/>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71">
          <p15:clr>
            <a:srgbClr val="A4A3A4"/>
          </p15:clr>
        </p15:guide>
        <p15:guide id="2" orient="horz" pos="2783">
          <p15:clr>
            <a:srgbClr val="A4A3A4"/>
          </p15:clr>
        </p15:guide>
        <p15:guide id="3" pos="537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9316"/>
    <a:srgbClr val="000000"/>
    <a:srgbClr val="84BD00"/>
    <a:srgbClr val="0077C8"/>
    <a:srgbClr val="00B2A9"/>
    <a:srgbClr val="FFCD00"/>
    <a:srgbClr val="E87722"/>
    <a:srgbClr val="DA291C"/>
    <a:srgbClr val="001871"/>
    <a:srgbClr val="0B3F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2471" autoAdjust="0"/>
    <p:restoredTop sz="96992" autoAdjust="0"/>
  </p:normalViewPr>
  <p:slideViewPr>
    <p:cSldViewPr>
      <p:cViewPr>
        <p:scale>
          <a:sx n="170" d="100"/>
          <a:sy n="170" d="100"/>
        </p:scale>
        <p:origin x="-792" y="-138"/>
      </p:cViewPr>
      <p:guideLst>
        <p:guide orient="horz" pos="771"/>
        <p:guide orient="horz" pos="2783"/>
        <p:guide pos="537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9099" cy="497205"/>
          </a:xfrm>
          <a:prstGeom prst="rect">
            <a:avLst/>
          </a:prstGeom>
        </p:spPr>
        <p:txBody>
          <a:bodyPr vert="horz" lIns="94064" tIns="47032" rIns="94064" bIns="47032" rtlCol="0"/>
          <a:lstStyle>
            <a:lvl1pPr algn="l">
              <a:defRPr sz="1200"/>
            </a:lvl1pPr>
          </a:lstStyle>
          <a:p>
            <a:endParaRPr lang="en-US"/>
          </a:p>
        </p:txBody>
      </p:sp>
      <p:sp>
        <p:nvSpPr>
          <p:cNvPr id="3" name="Date Placeholder 2"/>
          <p:cNvSpPr>
            <a:spLocks noGrp="1"/>
          </p:cNvSpPr>
          <p:nvPr>
            <p:ph type="dt" sz="quarter" idx="1"/>
          </p:nvPr>
        </p:nvSpPr>
        <p:spPr>
          <a:xfrm>
            <a:off x="3854940" y="1"/>
            <a:ext cx="2949099" cy="497205"/>
          </a:xfrm>
          <a:prstGeom prst="rect">
            <a:avLst/>
          </a:prstGeom>
        </p:spPr>
        <p:txBody>
          <a:bodyPr vert="horz" lIns="94064" tIns="47032" rIns="94064" bIns="47032" rtlCol="0"/>
          <a:lstStyle>
            <a:lvl1pPr algn="r">
              <a:defRPr sz="1200"/>
            </a:lvl1pPr>
          </a:lstStyle>
          <a:p>
            <a:fld id="{CD4DA60F-0BB5-4A3D-B6FA-FDF2FC2558E5}" type="datetimeFigureOut">
              <a:rPr lang="en-US" smtClean="0"/>
              <a:pPr/>
              <a:t>2/7/2017</a:t>
            </a:fld>
            <a:endParaRPr lang="en-US"/>
          </a:p>
        </p:txBody>
      </p:sp>
      <p:sp>
        <p:nvSpPr>
          <p:cNvPr id="4" name="Footer Placeholder 3"/>
          <p:cNvSpPr>
            <a:spLocks noGrp="1"/>
          </p:cNvSpPr>
          <p:nvPr>
            <p:ph type="ftr" sz="quarter" idx="2"/>
          </p:nvPr>
        </p:nvSpPr>
        <p:spPr>
          <a:xfrm>
            <a:off x="1" y="9445170"/>
            <a:ext cx="2949099" cy="497205"/>
          </a:xfrm>
          <a:prstGeom prst="rect">
            <a:avLst/>
          </a:prstGeom>
        </p:spPr>
        <p:txBody>
          <a:bodyPr vert="horz" lIns="94064" tIns="47032" rIns="94064" bIns="47032" rtlCol="0" anchor="b"/>
          <a:lstStyle>
            <a:lvl1pPr algn="l">
              <a:defRPr sz="1200"/>
            </a:lvl1pPr>
          </a:lstStyle>
          <a:p>
            <a:endParaRPr lang="en-US"/>
          </a:p>
        </p:txBody>
      </p:sp>
      <p:sp>
        <p:nvSpPr>
          <p:cNvPr id="5" name="Slide Number Placeholder 4"/>
          <p:cNvSpPr>
            <a:spLocks noGrp="1"/>
          </p:cNvSpPr>
          <p:nvPr>
            <p:ph type="sldNum" sz="quarter" idx="3"/>
          </p:nvPr>
        </p:nvSpPr>
        <p:spPr>
          <a:xfrm>
            <a:off x="3854940" y="9445170"/>
            <a:ext cx="2949099" cy="497205"/>
          </a:xfrm>
          <a:prstGeom prst="rect">
            <a:avLst/>
          </a:prstGeom>
        </p:spPr>
        <p:txBody>
          <a:bodyPr vert="horz" lIns="94064" tIns="47032" rIns="94064" bIns="47032" rtlCol="0" anchor="b"/>
          <a:lstStyle>
            <a:lvl1pPr algn="r">
              <a:defRPr sz="1200"/>
            </a:lvl1pPr>
          </a:lstStyle>
          <a:p>
            <a:fld id="{44425933-59C9-4582-A8D9-570D66460C9E}" type="slidenum">
              <a:rPr lang="en-US" smtClean="0"/>
              <a:pPr/>
              <a:t>‹#›</a:t>
            </a:fld>
            <a:endParaRPr lang="en-US"/>
          </a:p>
        </p:txBody>
      </p:sp>
    </p:spTree>
    <p:extLst>
      <p:ext uri="{BB962C8B-B14F-4D97-AF65-F5344CB8AC3E}">
        <p14:creationId xmlns:p14="http://schemas.microsoft.com/office/powerpoint/2010/main" val="18567361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9099" cy="497205"/>
          </a:xfrm>
          <a:prstGeom prst="rect">
            <a:avLst/>
          </a:prstGeom>
        </p:spPr>
        <p:txBody>
          <a:bodyPr vert="horz" lIns="94064" tIns="47032" rIns="94064" bIns="47032" rtlCol="0"/>
          <a:lstStyle>
            <a:lvl1pPr algn="l">
              <a:defRPr sz="1200"/>
            </a:lvl1pPr>
          </a:lstStyle>
          <a:p>
            <a:endParaRPr lang="en-US"/>
          </a:p>
        </p:txBody>
      </p:sp>
      <p:sp>
        <p:nvSpPr>
          <p:cNvPr id="3" name="Date Placeholder 2"/>
          <p:cNvSpPr>
            <a:spLocks noGrp="1"/>
          </p:cNvSpPr>
          <p:nvPr>
            <p:ph type="dt" idx="1"/>
          </p:nvPr>
        </p:nvSpPr>
        <p:spPr>
          <a:xfrm>
            <a:off x="3854940" y="1"/>
            <a:ext cx="2949099" cy="497205"/>
          </a:xfrm>
          <a:prstGeom prst="rect">
            <a:avLst/>
          </a:prstGeom>
        </p:spPr>
        <p:txBody>
          <a:bodyPr vert="horz" lIns="94064" tIns="47032" rIns="94064" bIns="47032" rtlCol="0"/>
          <a:lstStyle>
            <a:lvl1pPr algn="r">
              <a:defRPr sz="1200"/>
            </a:lvl1pPr>
          </a:lstStyle>
          <a:p>
            <a:fld id="{C2262F3B-5CC7-4D5E-B602-F5E0CB55D9B3}" type="datetimeFigureOut">
              <a:rPr lang="en-US" smtClean="0"/>
              <a:pPr/>
              <a:t>2/7/2017</a:t>
            </a:fld>
            <a:endParaRPr lang="en-US"/>
          </a:p>
        </p:txBody>
      </p:sp>
      <p:sp>
        <p:nvSpPr>
          <p:cNvPr id="4" name="Slide Image Placeholder 3"/>
          <p:cNvSpPr>
            <a:spLocks noGrp="1" noRot="1" noChangeAspect="1"/>
          </p:cNvSpPr>
          <p:nvPr>
            <p:ph type="sldImg" idx="2"/>
          </p:nvPr>
        </p:nvSpPr>
        <p:spPr>
          <a:xfrm>
            <a:off x="88900" y="744538"/>
            <a:ext cx="6627813" cy="3729037"/>
          </a:xfrm>
          <a:prstGeom prst="rect">
            <a:avLst/>
          </a:prstGeom>
          <a:noFill/>
          <a:ln w="12700">
            <a:solidFill>
              <a:prstClr val="black"/>
            </a:solidFill>
          </a:ln>
        </p:spPr>
        <p:txBody>
          <a:bodyPr vert="horz" lIns="94064" tIns="47032" rIns="94064" bIns="47032" rtlCol="0" anchor="ctr"/>
          <a:lstStyle/>
          <a:p>
            <a:endParaRPr lang="en-US"/>
          </a:p>
        </p:txBody>
      </p:sp>
      <p:sp>
        <p:nvSpPr>
          <p:cNvPr id="5" name="Notes Placeholder 4"/>
          <p:cNvSpPr>
            <a:spLocks noGrp="1"/>
          </p:cNvSpPr>
          <p:nvPr>
            <p:ph type="body" sz="quarter" idx="3"/>
          </p:nvPr>
        </p:nvSpPr>
        <p:spPr>
          <a:xfrm>
            <a:off x="680562" y="4723449"/>
            <a:ext cx="5444490" cy="4474845"/>
          </a:xfrm>
          <a:prstGeom prst="rect">
            <a:avLst/>
          </a:prstGeom>
        </p:spPr>
        <p:txBody>
          <a:bodyPr vert="horz" lIns="94064" tIns="47032" rIns="94064" bIns="4703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45170"/>
            <a:ext cx="2949099" cy="497205"/>
          </a:xfrm>
          <a:prstGeom prst="rect">
            <a:avLst/>
          </a:prstGeom>
        </p:spPr>
        <p:txBody>
          <a:bodyPr vert="horz" lIns="94064" tIns="47032" rIns="94064" bIns="47032" rtlCol="0" anchor="b"/>
          <a:lstStyle>
            <a:lvl1pPr algn="l">
              <a:defRPr sz="1200"/>
            </a:lvl1pPr>
          </a:lstStyle>
          <a:p>
            <a:endParaRPr lang="en-US"/>
          </a:p>
        </p:txBody>
      </p:sp>
      <p:sp>
        <p:nvSpPr>
          <p:cNvPr id="7" name="Slide Number Placeholder 6"/>
          <p:cNvSpPr>
            <a:spLocks noGrp="1"/>
          </p:cNvSpPr>
          <p:nvPr>
            <p:ph type="sldNum" sz="quarter" idx="5"/>
          </p:nvPr>
        </p:nvSpPr>
        <p:spPr>
          <a:xfrm>
            <a:off x="3854940" y="9445170"/>
            <a:ext cx="2949099" cy="497205"/>
          </a:xfrm>
          <a:prstGeom prst="rect">
            <a:avLst/>
          </a:prstGeom>
        </p:spPr>
        <p:txBody>
          <a:bodyPr vert="horz" lIns="94064" tIns="47032" rIns="94064" bIns="47032" rtlCol="0" anchor="b"/>
          <a:lstStyle>
            <a:lvl1pPr algn="r">
              <a:defRPr sz="1200"/>
            </a:lvl1pPr>
          </a:lstStyle>
          <a:p>
            <a:fld id="{830233AA-EDD9-4D1C-B66A-95A21E602A8F}" type="slidenum">
              <a:rPr lang="en-US" smtClean="0"/>
              <a:pPr/>
              <a:t>‹#›</a:t>
            </a:fld>
            <a:endParaRPr lang="en-US"/>
          </a:p>
        </p:txBody>
      </p:sp>
    </p:spTree>
    <p:extLst>
      <p:ext uri="{BB962C8B-B14F-4D97-AF65-F5344CB8AC3E}">
        <p14:creationId xmlns:p14="http://schemas.microsoft.com/office/powerpoint/2010/main" val="685792123"/>
      </p:ext>
    </p:extLst>
  </p:cSld>
  <p:clrMap bg1="lt1" tx1="dk1" bg2="lt2" tx2="dk2" accent1="accent1" accent2="accent2" accent3="accent3" accent4="accent4" accent5="accent5" accent6="accent6" hlink="hlink" folHlink="folHlink"/>
  <p:notesStyle>
    <a:lvl1pPr marL="0" algn="l" defTabSz="879152" rtl="0" eaLnBrk="1" latinLnBrk="0" hangingPunct="1">
      <a:defRPr sz="1200" kern="1200">
        <a:solidFill>
          <a:schemeClr val="tx1"/>
        </a:solidFill>
        <a:latin typeface="+mn-lt"/>
        <a:ea typeface="+mn-ea"/>
        <a:cs typeface="+mn-cs"/>
      </a:defRPr>
    </a:lvl1pPr>
    <a:lvl2pPr marL="439576" algn="l" defTabSz="879152" rtl="0" eaLnBrk="1" latinLnBrk="0" hangingPunct="1">
      <a:defRPr sz="1200" kern="1200">
        <a:solidFill>
          <a:schemeClr val="tx1"/>
        </a:solidFill>
        <a:latin typeface="+mn-lt"/>
        <a:ea typeface="+mn-ea"/>
        <a:cs typeface="+mn-cs"/>
      </a:defRPr>
    </a:lvl2pPr>
    <a:lvl3pPr marL="879152" algn="l" defTabSz="879152" rtl="0" eaLnBrk="1" latinLnBrk="0" hangingPunct="1">
      <a:defRPr sz="1200" kern="1200">
        <a:solidFill>
          <a:schemeClr val="tx1"/>
        </a:solidFill>
        <a:latin typeface="+mn-lt"/>
        <a:ea typeface="+mn-ea"/>
        <a:cs typeface="+mn-cs"/>
      </a:defRPr>
    </a:lvl3pPr>
    <a:lvl4pPr marL="1318728" algn="l" defTabSz="879152" rtl="0" eaLnBrk="1" latinLnBrk="0" hangingPunct="1">
      <a:defRPr sz="1200" kern="1200">
        <a:solidFill>
          <a:schemeClr val="tx1"/>
        </a:solidFill>
        <a:latin typeface="+mn-lt"/>
        <a:ea typeface="+mn-ea"/>
        <a:cs typeface="+mn-cs"/>
      </a:defRPr>
    </a:lvl4pPr>
    <a:lvl5pPr marL="1758303" algn="l" defTabSz="879152" rtl="0" eaLnBrk="1" latinLnBrk="0" hangingPunct="1">
      <a:defRPr sz="1200" kern="1200">
        <a:solidFill>
          <a:schemeClr val="tx1"/>
        </a:solidFill>
        <a:latin typeface="+mn-lt"/>
        <a:ea typeface="+mn-ea"/>
        <a:cs typeface="+mn-cs"/>
      </a:defRPr>
    </a:lvl5pPr>
    <a:lvl6pPr marL="2197879" algn="l" defTabSz="879152" rtl="0" eaLnBrk="1" latinLnBrk="0" hangingPunct="1">
      <a:defRPr sz="1200" kern="1200">
        <a:solidFill>
          <a:schemeClr val="tx1"/>
        </a:solidFill>
        <a:latin typeface="+mn-lt"/>
        <a:ea typeface="+mn-ea"/>
        <a:cs typeface="+mn-cs"/>
      </a:defRPr>
    </a:lvl6pPr>
    <a:lvl7pPr marL="2637455" algn="l" defTabSz="879152" rtl="0" eaLnBrk="1" latinLnBrk="0" hangingPunct="1">
      <a:defRPr sz="1200" kern="1200">
        <a:solidFill>
          <a:schemeClr val="tx1"/>
        </a:solidFill>
        <a:latin typeface="+mn-lt"/>
        <a:ea typeface="+mn-ea"/>
        <a:cs typeface="+mn-cs"/>
      </a:defRPr>
    </a:lvl7pPr>
    <a:lvl8pPr marL="3077031" algn="l" defTabSz="879152" rtl="0" eaLnBrk="1" latinLnBrk="0" hangingPunct="1">
      <a:defRPr sz="1200" kern="1200">
        <a:solidFill>
          <a:schemeClr val="tx1"/>
        </a:solidFill>
        <a:latin typeface="+mn-lt"/>
        <a:ea typeface="+mn-ea"/>
        <a:cs typeface="+mn-cs"/>
      </a:defRPr>
    </a:lvl8pPr>
    <a:lvl9pPr marL="3516607" algn="l" defTabSz="879152"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050"/>
            <a:ext cx="9173789" cy="5164843"/>
          </a:xfrm>
          <a:prstGeom prst="rect">
            <a:avLst/>
          </a:prstGeom>
        </p:spPr>
      </p:pic>
      <p:sp>
        <p:nvSpPr>
          <p:cNvPr id="12" name="Titre 1"/>
          <p:cNvSpPr>
            <a:spLocks noGrp="1"/>
          </p:cNvSpPr>
          <p:nvPr>
            <p:ph type="title" hasCustomPrompt="1"/>
          </p:nvPr>
        </p:nvSpPr>
        <p:spPr>
          <a:xfrm>
            <a:off x="4267200" y="599856"/>
            <a:ext cx="4337248" cy="1133694"/>
          </a:xfrm>
        </p:spPr>
        <p:txBody>
          <a:bodyPr lIns="0" tIns="0" rIns="0" bIns="0" anchor="t" anchorCtr="0">
            <a:noAutofit/>
          </a:bodyPr>
          <a:lstStyle>
            <a:lvl1pPr algn="r">
              <a:defRPr lang="en-US" sz="3200" b="0" i="0" kern="1200" spc="0" baseline="0" noProof="0" dirty="0" smtClean="0">
                <a:solidFill>
                  <a:schemeClr val="bg1"/>
                </a:solidFill>
                <a:effectLst/>
                <a:latin typeface="+mj-lt"/>
                <a:ea typeface="+mj-ea"/>
                <a:cs typeface="3ds Light"/>
              </a:defRPr>
            </a:lvl1pPr>
          </a:lstStyle>
          <a:p>
            <a:r>
              <a:rPr lang="en-US" noProof="0" dirty="0" smtClean="0"/>
              <a:t>Click to edit title</a:t>
            </a:r>
            <a:endParaRPr lang="en-US" noProof="0" dirty="0"/>
          </a:p>
        </p:txBody>
      </p:sp>
      <p:sp>
        <p:nvSpPr>
          <p:cNvPr id="9" name="Text Placeholder 14"/>
          <p:cNvSpPr>
            <a:spLocks noGrp="1"/>
          </p:cNvSpPr>
          <p:nvPr>
            <p:ph type="body" sz="quarter" idx="11" hasCustomPrompt="1"/>
          </p:nvPr>
        </p:nvSpPr>
        <p:spPr>
          <a:xfrm>
            <a:off x="4267200" y="1200150"/>
            <a:ext cx="4337050" cy="1295400"/>
          </a:xfrm>
        </p:spPr>
        <p:txBody>
          <a:bodyPr tIns="0" rIns="0" bIns="0" anchor="t" anchorCtr="0">
            <a:noAutofit/>
          </a:bodyPr>
          <a:lstStyle>
            <a:lvl1pPr indent="0" algn="r">
              <a:lnSpc>
                <a:spcPct val="100000"/>
              </a:lnSpc>
              <a:spcBef>
                <a:spcPts val="0"/>
              </a:spcBef>
              <a:buFont typeface="Arial" pitchFamily="34" charset="0"/>
              <a:buNone/>
              <a:defRPr sz="2000" kern="900" spc="0" baseline="0">
                <a:solidFill>
                  <a:srgbClr val="FFFFFF"/>
                </a:solidFill>
              </a:defRPr>
            </a:lvl1pPr>
            <a:lvl2pPr>
              <a:buFont typeface="Arial" pitchFamily="34" charset="0"/>
              <a:buNone/>
              <a:defRPr>
                <a:solidFill>
                  <a:schemeClr val="bg1"/>
                </a:solidFill>
              </a:defRPr>
            </a:lvl2pPr>
            <a:lvl3pPr>
              <a:buFont typeface="Arial" pitchFamily="34" charset="0"/>
              <a:buNone/>
              <a:defRPr>
                <a:solidFill>
                  <a:schemeClr val="bg1"/>
                </a:solidFill>
              </a:defRPr>
            </a:lvl3pPr>
            <a:lvl4pPr>
              <a:buFont typeface="Arial" pitchFamily="34" charset="0"/>
              <a:buNone/>
              <a:defRPr>
                <a:solidFill>
                  <a:schemeClr val="bg1"/>
                </a:solidFill>
              </a:defRPr>
            </a:lvl4pPr>
            <a:lvl5pPr>
              <a:buNone/>
              <a:defRPr>
                <a:solidFill>
                  <a:schemeClr val="bg1"/>
                </a:solidFill>
              </a:defRPr>
            </a:lvl5pPr>
          </a:lstStyle>
          <a:p>
            <a:pPr lvl="0"/>
            <a:r>
              <a:rPr lang="en-US" dirty="0" smtClean="0"/>
              <a:t>Click to add subtitle</a:t>
            </a:r>
            <a:endParaRPr lang="en-US" dirty="0"/>
          </a:p>
        </p:txBody>
      </p:sp>
      <p:pic>
        <p:nvPicPr>
          <p:cNvPr id="3" name="Picture 2" descr="3DS_2014_Logo_Lockup_Horizontal_White_RGB.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867400" y="4664760"/>
            <a:ext cx="2667000" cy="323165"/>
          </a:xfrm>
          <a:prstGeom prst="rect">
            <a:avLst/>
          </a:prstGeom>
        </p:spPr>
      </p:pic>
      <p:sp>
        <p:nvSpPr>
          <p:cNvPr id="10" name="TextBox 9"/>
          <p:cNvSpPr txBox="1"/>
          <p:nvPr userDrawn="1"/>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chemeClr val="bg1"/>
                </a:solidFill>
                <a:effectLst/>
                <a:latin typeface="Arial Narrow" pitchFamily="34" charset="0"/>
                <a:cs typeface="Arial" pitchFamily="34" charset="0"/>
              </a:rPr>
              <a:t>3DS.COM/SOLIDWORKS</a:t>
            </a:r>
            <a:r>
              <a:rPr lang="en-US" sz="600" b="0" cap="none" spc="0" baseline="0" dirty="0" smtClean="0">
                <a:ln>
                  <a:noFill/>
                </a:ln>
                <a:solidFill>
                  <a:schemeClr val="bg1"/>
                </a:solidFill>
                <a:effectLst/>
                <a:latin typeface="Arial Narrow" pitchFamily="34" charset="0"/>
                <a:cs typeface="Arial" pitchFamily="34" charset="0"/>
              </a:rPr>
              <a:t> </a:t>
            </a:r>
            <a:r>
              <a:rPr lang="en-US" sz="600" b="0" cap="none" spc="0" dirty="0" smtClean="0">
                <a:ln>
                  <a:noFill/>
                </a:ln>
                <a:solidFill>
                  <a:schemeClr val="bg1"/>
                </a:solidFill>
                <a:effectLst/>
                <a:latin typeface="Arial Narrow" pitchFamily="34" charset="0"/>
                <a:cs typeface="Arial" pitchFamily="34" charset="0"/>
              </a:rPr>
              <a:t>© Dassault </a:t>
            </a:r>
            <a:r>
              <a:rPr lang="en-US" sz="600" b="0" cap="none" spc="0" dirty="0" err="1" smtClean="0">
                <a:ln>
                  <a:noFill/>
                </a:ln>
                <a:solidFill>
                  <a:schemeClr val="bg1"/>
                </a:solidFill>
                <a:effectLst/>
                <a:latin typeface="Arial Narrow" pitchFamily="34" charset="0"/>
                <a:cs typeface="Arial" pitchFamily="34" charset="0"/>
              </a:rPr>
              <a:t>Systèmes</a:t>
            </a:r>
            <a:r>
              <a:rPr lang="en-US" sz="600" b="0" cap="none" spc="0" dirty="0" smtClean="0">
                <a:ln>
                  <a:noFill/>
                </a:ln>
                <a:solidFill>
                  <a:schemeClr val="bg1"/>
                </a:solidFill>
                <a:effectLst/>
                <a:latin typeface="Arial Narrow" pitchFamily="34" charset="0"/>
                <a:cs typeface="Arial" pitchFamily="34" charset="0"/>
              </a:rPr>
              <a:t> | </a:t>
            </a:r>
            <a:r>
              <a:rPr lang="en-US" sz="600" b="0" cap="none" spc="0" noProof="0" dirty="0" smtClean="0">
                <a:ln>
                  <a:noFill/>
                </a:ln>
                <a:solidFill>
                  <a:schemeClr val="bg1"/>
                </a:solidFill>
                <a:effectLst/>
                <a:latin typeface="Arial Narrow" pitchFamily="34" charset="0"/>
                <a:cs typeface="Arial" pitchFamily="34" charset="0"/>
              </a:rPr>
              <a:t>Confidential</a:t>
            </a:r>
            <a:r>
              <a:rPr lang="en-US" sz="600" b="0" cap="none" spc="0" dirty="0" smtClean="0">
                <a:ln>
                  <a:noFill/>
                </a:ln>
                <a:solidFill>
                  <a:schemeClr val="bg1"/>
                </a:solidFill>
                <a:effectLst/>
                <a:latin typeface="Arial Narrow" pitchFamily="34" charset="0"/>
                <a:cs typeface="Arial" pitchFamily="34" charset="0"/>
              </a:rPr>
              <a:t> Information | </a:t>
            </a:r>
            <a:fld id="{7932CEB9-7706-4840-A8AE-48D24CB336EF}" type="datetimeFigureOut">
              <a:rPr lang="en-US" sz="600" b="0" cap="none" spc="0" smtClean="0">
                <a:ln>
                  <a:noFill/>
                </a:ln>
                <a:solidFill>
                  <a:schemeClr val="bg1"/>
                </a:solidFill>
                <a:effectLst/>
                <a:latin typeface="Arial Narrow" pitchFamily="34" charset="0"/>
                <a:cs typeface="Arial" pitchFamily="34" charset="0"/>
              </a:rPr>
              <a:pPr algn="ctr"/>
              <a:t>2/7/2017</a:t>
            </a:fld>
            <a:r>
              <a:rPr lang="en-US" sz="600" b="0" cap="none" spc="0" dirty="0" smtClean="0">
                <a:ln>
                  <a:noFill/>
                </a:ln>
                <a:solidFill>
                  <a:schemeClr val="bg1"/>
                </a:solidFill>
                <a:effectLst/>
                <a:latin typeface="Arial Narrow" pitchFamily="34" charset="0"/>
                <a:cs typeface="Arial" pitchFamily="34" charset="0"/>
              </a:rPr>
              <a:t> | ref.: 3DS_Document_2016</a:t>
            </a:r>
            <a:endParaRPr lang="en-US" sz="600" b="0" cap="none" spc="0" dirty="0">
              <a:ln>
                <a:noFill/>
              </a:ln>
              <a:solidFill>
                <a:schemeClr val="bg1"/>
              </a:solidFill>
              <a:effectLst/>
              <a:latin typeface="Arial Narrow" pitchFamily="34" charset="0"/>
              <a:cs typeface="Arial" pitchFamily="34" charset="0"/>
            </a:endParaRPr>
          </a:p>
        </p:txBody>
      </p:sp>
    </p:spTree>
    <p:extLst>
      <p:ext uri="{BB962C8B-B14F-4D97-AF65-F5344CB8AC3E}">
        <p14:creationId xmlns:p14="http://schemas.microsoft.com/office/powerpoint/2010/main" val="243854690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pic>
        <p:nvPicPr>
          <p:cNvPr id="3" name="Picture 2" descr="IFWE3DSNEWBLU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62200" y="569214"/>
            <a:ext cx="4474464" cy="3450336"/>
          </a:xfrm>
          <a:prstGeom prst="rect">
            <a:avLst/>
          </a:prstGeom>
        </p:spPr>
      </p:pic>
    </p:spTree>
    <p:extLst>
      <p:ext uri="{BB962C8B-B14F-4D97-AF65-F5344CB8AC3E}">
        <p14:creationId xmlns:p14="http://schemas.microsoft.com/office/powerpoint/2010/main" val="4272964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7" name="Rectangle 16"/>
          <p:cNvSpPr/>
          <p:nvPr userDrawn="1"/>
        </p:nvSpPr>
        <p:spPr>
          <a:xfrm>
            <a:off x="381000" y="4552950"/>
            <a:ext cx="8763000" cy="590550"/>
          </a:xfrm>
          <a:prstGeom prst="rect">
            <a:avLst/>
          </a:prstGeom>
          <a:gradFill flip="none" rotWithShape="1">
            <a:gsLst>
              <a:gs pos="0">
                <a:srgbClr val="FFFFFF"/>
              </a:gs>
              <a:gs pos="100000">
                <a:schemeClr val="accent1"/>
              </a:gs>
              <a:gs pos="24000">
                <a:srgbClr val="FFFFFF"/>
              </a:gs>
              <a:gs pos="71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p:cNvPicPr>
            <a:picLocks noChangeAspect="1"/>
          </p:cNvPicPr>
          <p:nvPr userDrawn="1"/>
        </p:nvPicPr>
        <p:blipFill rotWithShape="1">
          <a:blip r:embed="rId2" cstate="print">
            <a:extLst>
              <a:ext uri="{28A0092B-C50C-407E-A947-70E740481C1C}">
                <a14:useLocalDpi xmlns:a14="http://schemas.microsoft.com/office/drawing/2010/main" val="0"/>
              </a:ext>
            </a:extLst>
          </a:blip>
          <a:srcRect t="13613" b="11926"/>
          <a:stretch/>
        </p:blipFill>
        <p:spPr>
          <a:xfrm>
            <a:off x="5867400" y="4705350"/>
            <a:ext cx="2666990" cy="240632"/>
          </a:xfrm>
          <a:prstGeom prst="rect">
            <a:avLst/>
          </a:prstGeom>
        </p:spPr>
      </p:pic>
      <p:pic>
        <p:nvPicPr>
          <p:cNvPr id="19" name="Picture 18" descr="SolidWorks_Logotype_RGB_Red.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8869" y="4705350"/>
            <a:ext cx="1228531" cy="228600"/>
          </a:xfrm>
          <a:prstGeom prst="rect">
            <a:avLst/>
          </a:prstGeom>
        </p:spPr>
      </p:pic>
      <p:sp>
        <p:nvSpPr>
          <p:cNvPr id="4" name="Espace réservé du texte 5"/>
          <p:cNvSpPr>
            <a:spLocks noGrp="1"/>
          </p:cNvSpPr>
          <p:nvPr>
            <p:ph type="body" sz="quarter" idx="11" hasCustomPrompt="1"/>
          </p:nvPr>
        </p:nvSpPr>
        <p:spPr>
          <a:xfrm>
            <a:off x="762000" y="1131670"/>
            <a:ext cx="7848600" cy="360000"/>
          </a:xfrm>
          <a:solidFill>
            <a:schemeClr val="accent1"/>
          </a:solidFill>
        </p:spPr>
        <p:txBody>
          <a:bodyPr lIns="288000" tIns="36000" rIns="72000" bIns="36000" anchor="ctr"/>
          <a:lstStyle>
            <a:lvl1pPr marL="0" indent="0">
              <a:spcBef>
                <a:spcPts val="0"/>
              </a:spcBef>
              <a:buNone/>
              <a:defRPr baseline="0">
                <a:solidFill>
                  <a:schemeClr val="bg1"/>
                </a:solidFill>
              </a:defRPr>
            </a:lvl1pPr>
          </a:lstStyle>
          <a:p>
            <a:pPr lvl="0"/>
            <a:r>
              <a:rPr lang="en-US" noProof="0" dirty="0" smtClean="0"/>
              <a:t>First item</a:t>
            </a:r>
            <a:endParaRPr lang="en-US" noProof="0" dirty="0"/>
          </a:p>
        </p:txBody>
      </p:sp>
      <p:sp>
        <p:nvSpPr>
          <p:cNvPr id="6" name="Espace réservé du texte 5"/>
          <p:cNvSpPr>
            <a:spLocks noGrp="1"/>
          </p:cNvSpPr>
          <p:nvPr>
            <p:ph type="body" sz="quarter" idx="13" hasCustomPrompt="1"/>
          </p:nvPr>
        </p:nvSpPr>
        <p:spPr>
          <a:xfrm>
            <a:off x="762000" y="1668708"/>
            <a:ext cx="7848600" cy="360000"/>
          </a:xfrm>
          <a:noFill/>
        </p:spPr>
        <p:txBody>
          <a:bodyPr lIns="288000" tIns="36000" rIns="72000" bIns="36000" anchor="ctr"/>
          <a:lstStyle>
            <a:lvl1pPr marL="0" indent="0">
              <a:spcBef>
                <a:spcPts val="0"/>
              </a:spcBef>
              <a:buNone/>
              <a:defRPr baseline="0">
                <a:solidFill>
                  <a:srgbClr val="005386"/>
                </a:solidFill>
              </a:defRPr>
            </a:lvl1pPr>
          </a:lstStyle>
          <a:p>
            <a:pPr lvl="0"/>
            <a:r>
              <a:rPr lang="en-US" noProof="0" dirty="0" smtClean="0"/>
              <a:t>Second item</a:t>
            </a:r>
            <a:endParaRPr lang="en-US" noProof="0" dirty="0"/>
          </a:p>
        </p:txBody>
      </p:sp>
      <p:sp>
        <p:nvSpPr>
          <p:cNvPr id="8" name="Espace réservé du texte 5"/>
          <p:cNvSpPr>
            <a:spLocks noGrp="1"/>
          </p:cNvSpPr>
          <p:nvPr>
            <p:ph type="body" sz="quarter" idx="15" hasCustomPrompt="1"/>
          </p:nvPr>
        </p:nvSpPr>
        <p:spPr>
          <a:xfrm>
            <a:off x="762000" y="2211750"/>
            <a:ext cx="7848600" cy="360000"/>
          </a:xfrm>
          <a:noFill/>
        </p:spPr>
        <p:txBody>
          <a:bodyPr lIns="288000" tIns="36000" rIns="72000" bIns="36000" anchor="ctr"/>
          <a:lstStyle>
            <a:lvl1pPr marL="0" indent="0">
              <a:spcBef>
                <a:spcPts val="0"/>
              </a:spcBef>
              <a:buNone/>
              <a:defRPr baseline="0">
                <a:solidFill>
                  <a:srgbClr val="005386"/>
                </a:solidFill>
              </a:defRPr>
            </a:lvl1pPr>
          </a:lstStyle>
          <a:p>
            <a:pPr lvl="0"/>
            <a:r>
              <a:rPr lang="en-US" noProof="0" smtClean="0"/>
              <a:t>Third item</a:t>
            </a:r>
            <a:endParaRPr lang="en-US" noProof="0"/>
          </a:p>
        </p:txBody>
      </p:sp>
      <p:sp>
        <p:nvSpPr>
          <p:cNvPr id="10" name="Espace réservé du texte 5"/>
          <p:cNvSpPr>
            <a:spLocks noGrp="1"/>
          </p:cNvSpPr>
          <p:nvPr>
            <p:ph type="body" sz="quarter" idx="17" hasCustomPrompt="1"/>
          </p:nvPr>
        </p:nvSpPr>
        <p:spPr>
          <a:xfrm>
            <a:off x="762000" y="2751810"/>
            <a:ext cx="7848600" cy="360000"/>
          </a:xfrm>
          <a:noFill/>
        </p:spPr>
        <p:txBody>
          <a:bodyPr lIns="288000" tIns="36000" rIns="72000" bIns="36000" anchor="ctr"/>
          <a:lstStyle>
            <a:lvl1pPr marL="0" indent="0">
              <a:spcBef>
                <a:spcPts val="0"/>
              </a:spcBef>
              <a:buNone/>
              <a:defRPr baseline="0">
                <a:solidFill>
                  <a:srgbClr val="005386"/>
                </a:solidFill>
              </a:defRPr>
            </a:lvl1pPr>
          </a:lstStyle>
          <a:p>
            <a:pPr lvl="0"/>
            <a:r>
              <a:rPr lang="en-US" noProof="0" smtClean="0"/>
              <a:t>Fourth item</a:t>
            </a:r>
            <a:endParaRPr lang="en-US" noProof="0"/>
          </a:p>
        </p:txBody>
      </p:sp>
      <p:sp>
        <p:nvSpPr>
          <p:cNvPr id="12" name="Espace réservé du texte 5"/>
          <p:cNvSpPr>
            <a:spLocks noGrp="1"/>
          </p:cNvSpPr>
          <p:nvPr>
            <p:ph type="body" sz="quarter" idx="19" hasCustomPrompt="1"/>
          </p:nvPr>
        </p:nvSpPr>
        <p:spPr>
          <a:xfrm>
            <a:off x="762000" y="3291870"/>
            <a:ext cx="7848600" cy="360000"/>
          </a:xfrm>
          <a:noFill/>
        </p:spPr>
        <p:txBody>
          <a:bodyPr lIns="288000" tIns="36000" rIns="72000" bIns="36000" anchor="ctr"/>
          <a:lstStyle>
            <a:lvl1pPr marL="0" indent="0">
              <a:spcBef>
                <a:spcPts val="0"/>
              </a:spcBef>
              <a:buNone/>
              <a:defRPr baseline="0">
                <a:solidFill>
                  <a:srgbClr val="005386"/>
                </a:solidFill>
              </a:defRPr>
            </a:lvl1pPr>
          </a:lstStyle>
          <a:p>
            <a:pPr lvl="0"/>
            <a:r>
              <a:rPr lang="en-US" noProof="0" smtClean="0"/>
              <a:t>Fifth item</a:t>
            </a:r>
            <a:endParaRPr lang="en-US" noProof="0"/>
          </a:p>
        </p:txBody>
      </p:sp>
      <p:sp>
        <p:nvSpPr>
          <p:cNvPr id="14" name="Espace réservé du texte 5"/>
          <p:cNvSpPr>
            <a:spLocks noGrp="1"/>
          </p:cNvSpPr>
          <p:nvPr>
            <p:ph type="body" sz="quarter" idx="21" hasCustomPrompt="1"/>
          </p:nvPr>
        </p:nvSpPr>
        <p:spPr>
          <a:xfrm>
            <a:off x="762000" y="3831930"/>
            <a:ext cx="7848600" cy="360000"/>
          </a:xfrm>
          <a:noFill/>
        </p:spPr>
        <p:txBody>
          <a:bodyPr lIns="288000" tIns="36000" rIns="72000" bIns="36000" anchor="ctr"/>
          <a:lstStyle>
            <a:lvl1pPr marL="0" indent="0">
              <a:spcBef>
                <a:spcPts val="0"/>
              </a:spcBef>
              <a:buNone/>
              <a:defRPr baseline="0">
                <a:solidFill>
                  <a:srgbClr val="005386"/>
                </a:solidFill>
              </a:defRPr>
            </a:lvl1pPr>
          </a:lstStyle>
          <a:p>
            <a:pPr lvl="0"/>
            <a:r>
              <a:rPr lang="en-US" noProof="0" smtClean="0"/>
              <a:t>Sixth item</a:t>
            </a:r>
            <a:endParaRPr lang="en-US" noProof="0"/>
          </a:p>
        </p:txBody>
      </p:sp>
      <p:sp>
        <p:nvSpPr>
          <p:cNvPr id="16" name="Title 15"/>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4004942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0" name="Rectangle 9"/>
          <p:cNvSpPr/>
          <p:nvPr userDrawn="1"/>
        </p:nvSpPr>
        <p:spPr>
          <a:xfrm>
            <a:off x="381000" y="4552950"/>
            <a:ext cx="8763000" cy="590550"/>
          </a:xfrm>
          <a:prstGeom prst="rect">
            <a:avLst/>
          </a:prstGeom>
          <a:gradFill flip="none" rotWithShape="1">
            <a:gsLst>
              <a:gs pos="0">
                <a:srgbClr val="FFFFFF"/>
              </a:gs>
              <a:gs pos="100000">
                <a:schemeClr val="accent1"/>
              </a:gs>
              <a:gs pos="24000">
                <a:srgbClr val="FFFFFF"/>
              </a:gs>
              <a:gs pos="71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t="13613" b="11926"/>
          <a:stretch/>
        </p:blipFill>
        <p:spPr>
          <a:xfrm>
            <a:off x="5867400" y="4705350"/>
            <a:ext cx="2666990" cy="240632"/>
          </a:xfrm>
          <a:prstGeom prst="rect">
            <a:avLst/>
          </a:prstGeom>
        </p:spPr>
      </p:pic>
      <p:pic>
        <p:nvPicPr>
          <p:cNvPr id="6" name="Picture 5" descr="SolidWorks_Logotype_RGB_Red.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8869" y="4705350"/>
            <a:ext cx="1228531" cy="228600"/>
          </a:xfrm>
          <a:prstGeom prst="rect">
            <a:avLst/>
          </a:prstGeom>
        </p:spPr>
      </p:pic>
      <p:sp>
        <p:nvSpPr>
          <p:cNvPr id="7" name="Text Placeholder 16"/>
          <p:cNvSpPr>
            <a:spLocks noGrp="1"/>
          </p:cNvSpPr>
          <p:nvPr>
            <p:ph type="body" sz="quarter" idx="11" hasCustomPrompt="1"/>
          </p:nvPr>
        </p:nvSpPr>
        <p:spPr>
          <a:xfrm>
            <a:off x="1367644" y="879562"/>
            <a:ext cx="7272808" cy="648072"/>
          </a:xfrm>
        </p:spPr>
        <p:txBody>
          <a:bodyPr anchor="ctr">
            <a:noAutofit/>
          </a:bodyPr>
          <a:lstStyle>
            <a:lvl1pPr algn="r">
              <a:lnSpc>
                <a:spcPct val="100000"/>
              </a:lnSpc>
              <a:spcBef>
                <a:spcPts val="0"/>
              </a:spcBef>
              <a:buFont typeface="Arial" pitchFamily="34" charset="0"/>
              <a:buNone/>
              <a:defRPr sz="3200" baseline="0"/>
            </a:lvl1pPr>
            <a:lvl2pPr>
              <a:buFont typeface="Arial" pitchFamily="34" charset="0"/>
              <a:buNone/>
              <a:defRPr/>
            </a:lvl2pPr>
            <a:lvl3pPr>
              <a:buFont typeface="Arial" pitchFamily="34" charset="0"/>
              <a:buNone/>
              <a:defRPr/>
            </a:lvl3pPr>
            <a:lvl4pPr>
              <a:buFont typeface="Arial" pitchFamily="34" charset="0"/>
              <a:buNone/>
              <a:defRPr/>
            </a:lvl4pPr>
            <a:lvl5pPr>
              <a:buNone/>
              <a:defRPr/>
            </a:lvl5pPr>
          </a:lstStyle>
          <a:p>
            <a:pPr lvl="0"/>
            <a:r>
              <a:rPr lang="en-US" dirty="0" smtClean="0"/>
              <a:t>Click to edit Master title style</a:t>
            </a:r>
            <a:endParaRPr lang="en-US" dirty="0"/>
          </a:p>
        </p:txBody>
      </p:sp>
      <p:sp>
        <p:nvSpPr>
          <p:cNvPr id="8" name="Text Placeholder 20"/>
          <p:cNvSpPr>
            <a:spLocks noGrp="1"/>
          </p:cNvSpPr>
          <p:nvPr>
            <p:ph type="body" sz="quarter" idx="12" hasCustomPrompt="1"/>
          </p:nvPr>
        </p:nvSpPr>
        <p:spPr>
          <a:xfrm>
            <a:off x="1368425" y="1707654"/>
            <a:ext cx="7272338" cy="468313"/>
          </a:xfrm>
        </p:spPr>
        <p:txBody>
          <a:bodyPr vert="horz" lIns="87916" tIns="43957" rIns="87916" bIns="43957" rtlCol="0" anchor="ctr">
            <a:noAutofit/>
          </a:bodyPr>
          <a:lstStyle>
            <a:lvl1pPr algn="r">
              <a:lnSpc>
                <a:spcPct val="100000"/>
              </a:lnSpc>
              <a:buFont typeface="Arial" pitchFamily="34" charset="0"/>
              <a:buNone/>
              <a:defRPr lang="en-US" sz="2000" b="0" i="0" kern="900" spc="0" baseline="0" dirty="0" smtClean="0">
                <a:solidFill>
                  <a:schemeClr val="tx1"/>
                </a:solidFill>
                <a:latin typeface="+mj-lt"/>
                <a:ea typeface="+mn-ea"/>
                <a:cs typeface="3ds Light"/>
              </a:defRPr>
            </a:lvl1pPr>
          </a:lstStyle>
          <a:p>
            <a:pPr marL="187200" lvl="0" indent="-259200" algn="r" defTabSz="879152" rtl="0" eaLnBrk="1" latinLnBrk="0" hangingPunct="1">
              <a:lnSpc>
                <a:spcPts val="2000"/>
              </a:lnSpc>
              <a:spcBef>
                <a:spcPts val="0"/>
              </a:spcBef>
              <a:buSzPct val="100000"/>
            </a:pPr>
            <a:r>
              <a:rPr lang="en-US" dirty="0" smtClean="0"/>
              <a:t>Click to add subtitle</a:t>
            </a:r>
          </a:p>
        </p:txBody>
      </p:sp>
    </p:spTree>
    <p:extLst>
      <p:ext uri="{BB962C8B-B14F-4D97-AF65-F5344CB8AC3E}">
        <p14:creationId xmlns:p14="http://schemas.microsoft.com/office/powerpoint/2010/main" val="3746480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2" name="Rectangle 11"/>
          <p:cNvSpPr/>
          <p:nvPr userDrawn="1"/>
        </p:nvSpPr>
        <p:spPr>
          <a:xfrm>
            <a:off x="381000" y="4552950"/>
            <a:ext cx="8763000" cy="590550"/>
          </a:xfrm>
          <a:prstGeom prst="rect">
            <a:avLst/>
          </a:prstGeom>
          <a:gradFill flip="none" rotWithShape="1">
            <a:gsLst>
              <a:gs pos="0">
                <a:srgbClr val="FFFFFF"/>
              </a:gs>
              <a:gs pos="100000">
                <a:schemeClr val="accent1"/>
              </a:gs>
              <a:gs pos="24000">
                <a:srgbClr val="FFFFFF"/>
              </a:gs>
              <a:gs pos="71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 Placeholder 7"/>
          <p:cNvSpPr>
            <a:spLocks noGrp="1"/>
          </p:cNvSpPr>
          <p:nvPr>
            <p:ph type="body" sz="quarter" idx="14" hasCustomPrompt="1"/>
          </p:nvPr>
        </p:nvSpPr>
        <p:spPr>
          <a:xfrm>
            <a:off x="755798" y="842963"/>
            <a:ext cx="7848650" cy="396549"/>
          </a:xfrm>
        </p:spPr>
        <p:txBody>
          <a:bodyPr>
            <a:spAutoFit/>
          </a:bodyPr>
          <a:lstStyle>
            <a:lvl1pPr>
              <a:buFont typeface="Arial" pitchFamily="34" charset="0"/>
              <a:buNone/>
              <a:defRPr baseline="0"/>
            </a:lvl1pPr>
          </a:lstStyle>
          <a:p>
            <a:pPr lvl="0"/>
            <a:r>
              <a:rPr lang="en-US" dirty="0" smtClean="0"/>
              <a:t>Click to add subtitle</a:t>
            </a:r>
            <a:endParaRPr lang="en-US" dirty="0"/>
          </a:p>
        </p:txBody>
      </p:sp>
      <p:sp>
        <p:nvSpPr>
          <p:cNvPr id="5" name="Title 4"/>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5"/>
          </p:nvPr>
        </p:nvSpPr>
        <p:spPr>
          <a:xfrm>
            <a:off x="863600" y="1276350"/>
            <a:ext cx="7777163" cy="3167608"/>
          </a:xfrm>
        </p:spPr>
        <p:txBody>
          <a:bodyPr/>
          <a:lstStyle>
            <a:lvl1pPr marL="252000" indent="-252000">
              <a:spcBef>
                <a:spcPts val="800"/>
              </a:spcBef>
              <a:defRPr/>
            </a:lvl1pPr>
            <a:lvl2pPr>
              <a:spcBef>
                <a:spcPts val="600"/>
              </a:spcBef>
              <a:defRPr/>
            </a:lvl2pPr>
            <a:lvl3pPr>
              <a:spcBef>
                <a:spcPts val="400"/>
              </a:spcBef>
              <a:defRPr/>
            </a:lvl3pPr>
            <a:lvl4pPr>
              <a:spcBef>
                <a:spcPts val="400"/>
              </a:spcBef>
              <a:defRPr spc="0" baseline="0"/>
            </a:lvl4pPr>
            <a:lvl5pPr>
              <a:spcBef>
                <a:spcPts val="400"/>
              </a:spcBef>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t="13613" b="11926"/>
          <a:stretch/>
        </p:blipFill>
        <p:spPr>
          <a:xfrm>
            <a:off x="5867400" y="4705350"/>
            <a:ext cx="2666990" cy="240632"/>
          </a:xfrm>
          <a:prstGeom prst="rect">
            <a:avLst/>
          </a:prstGeom>
        </p:spPr>
      </p:pic>
      <p:pic>
        <p:nvPicPr>
          <p:cNvPr id="10" name="Picture 9" descr="SolidWorks_Logotype_RGB_Red.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8869" y="4705350"/>
            <a:ext cx="1228531" cy="228600"/>
          </a:xfrm>
          <a:prstGeom prst="rect">
            <a:avLst/>
          </a:prstGeom>
        </p:spPr>
      </p:pic>
    </p:spTree>
    <p:extLst>
      <p:ext uri="{BB962C8B-B14F-4D97-AF65-F5344CB8AC3E}">
        <p14:creationId xmlns:p14="http://schemas.microsoft.com/office/powerpoint/2010/main" val="3085882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Only">
    <p:spTree>
      <p:nvGrpSpPr>
        <p:cNvPr id="1" name=""/>
        <p:cNvGrpSpPr/>
        <p:nvPr/>
      </p:nvGrpSpPr>
      <p:grpSpPr>
        <a:xfrm>
          <a:off x="0" y="0"/>
          <a:ext cx="0" cy="0"/>
          <a:chOff x="0" y="0"/>
          <a:chExt cx="0" cy="0"/>
        </a:xfrm>
      </p:grpSpPr>
      <p:sp>
        <p:nvSpPr>
          <p:cNvPr id="10" name="Rectangle 9"/>
          <p:cNvSpPr/>
          <p:nvPr userDrawn="1"/>
        </p:nvSpPr>
        <p:spPr>
          <a:xfrm>
            <a:off x="381000" y="4552950"/>
            <a:ext cx="8763000" cy="590550"/>
          </a:xfrm>
          <a:prstGeom prst="rect">
            <a:avLst/>
          </a:prstGeom>
          <a:gradFill flip="none" rotWithShape="1">
            <a:gsLst>
              <a:gs pos="0">
                <a:srgbClr val="FFFFFF"/>
              </a:gs>
              <a:gs pos="100000">
                <a:schemeClr val="accent1"/>
              </a:gs>
              <a:gs pos="24000">
                <a:srgbClr val="FFFFFF"/>
              </a:gs>
              <a:gs pos="71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r>
              <a:rPr lang="en-US" smtClean="0"/>
              <a:t>Click to edit Master title style</a:t>
            </a:r>
            <a:endParaRPr lang="en-US"/>
          </a:p>
        </p:txBody>
      </p:sp>
      <p:sp>
        <p:nvSpPr>
          <p:cNvPr id="5" name="Content Placeholder 6"/>
          <p:cNvSpPr>
            <a:spLocks noGrp="1"/>
          </p:cNvSpPr>
          <p:nvPr>
            <p:ph sz="quarter" idx="15"/>
          </p:nvPr>
        </p:nvSpPr>
        <p:spPr>
          <a:xfrm>
            <a:off x="863600" y="879562"/>
            <a:ext cx="7777163" cy="3564396"/>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t="13613" b="11926"/>
          <a:stretch/>
        </p:blipFill>
        <p:spPr>
          <a:xfrm>
            <a:off x="5867400" y="4705350"/>
            <a:ext cx="2666990" cy="240632"/>
          </a:xfrm>
          <a:prstGeom prst="rect">
            <a:avLst/>
          </a:prstGeom>
        </p:spPr>
      </p:pic>
      <p:pic>
        <p:nvPicPr>
          <p:cNvPr id="8" name="Picture 7" descr="SolidWorks_Logotype_RGB_Red.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8869" y="4705350"/>
            <a:ext cx="1228531" cy="228600"/>
          </a:xfrm>
          <a:prstGeom prst="rect">
            <a:avLst/>
          </a:prstGeom>
        </p:spPr>
      </p:pic>
    </p:spTree>
    <p:extLst>
      <p:ext uri="{BB962C8B-B14F-4D97-AF65-F5344CB8AC3E}">
        <p14:creationId xmlns:p14="http://schemas.microsoft.com/office/powerpoint/2010/main" val="1281956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Rectangle 8"/>
          <p:cNvSpPr/>
          <p:nvPr userDrawn="1"/>
        </p:nvSpPr>
        <p:spPr>
          <a:xfrm>
            <a:off x="381000" y="4552950"/>
            <a:ext cx="8763000" cy="590550"/>
          </a:xfrm>
          <a:prstGeom prst="rect">
            <a:avLst/>
          </a:prstGeom>
          <a:gradFill flip="none" rotWithShape="1">
            <a:gsLst>
              <a:gs pos="0">
                <a:srgbClr val="FFFFFF"/>
              </a:gs>
              <a:gs pos="100000">
                <a:schemeClr val="accent1"/>
              </a:gs>
              <a:gs pos="24000">
                <a:srgbClr val="FFFFFF"/>
              </a:gs>
              <a:gs pos="71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re 1"/>
          <p:cNvSpPr>
            <a:spLocks noGrp="1"/>
          </p:cNvSpPr>
          <p:nvPr>
            <p:ph type="title"/>
          </p:nvPr>
        </p:nvSpPr>
        <p:spPr>
          <a:xfrm>
            <a:off x="719572" y="361747"/>
            <a:ext cx="7920880" cy="374073"/>
          </a:xfrm>
        </p:spPr>
        <p:txBody>
          <a:bodyPr/>
          <a:lstStyle>
            <a:lvl1pPr algn="l">
              <a:defRPr baseline="0"/>
            </a:lvl1pPr>
          </a:lstStyle>
          <a:p>
            <a:r>
              <a:rPr lang="en-US" smtClean="0"/>
              <a:t>Click to edit Master title style</a:t>
            </a:r>
            <a:endParaRPr lang="fr-FR" dirty="0"/>
          </a:p>
        </p:txBody>
      </p:sp>
      <p:sp>
        <p:nvSpPr>
          <p:cNvPr id="7"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sp>
        <p:nvSpPr>
          <p:cNvPr id="6" name="Content Placeholder 6"/>
          <p:cNvSpPr>
            <a:spLocks noGrp="1"/>
          </p:cNvSpPr>
          <p:nvPr>
            <p:ph sz="quarter" idx="15"/>
          </p:nvPr>
        </p:nvSpPr>
        <p:spPr>
          <a:xfrm>
            <a:off x="863601" y="1276350"/>
            <a:ext cx="3744404" cy="3168352"/>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Content Placeholder 6"/>
          <p:cNvSpPr>
            <a:spLocks noGrp="1"/>
          </p:cNvSpPr>
          <p:nvPr>
            <p:ph sz="quarter" idx="16"/>
          </p:nvPr>
        </p:nvSpPr>
        <p:spPr>
          <a:xfrm>
            <a:off x="4716016" y="1275606"/>
            <a:ext cx="3744404" cy="3168352"/>
          </a:xfrm>
        </p:spPr>
        <p:txBody>
          <a:bodyPr/>
          <a:lstStyle>
            <a:lvl4pPr>
              <a:defRPr spc="0" baseline="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0" name="Picture 9"/>
          <p:cNvPicPr>
            <a:picLocks noChangeAspect="1"/>
          </p:cNvPicPr>
          <p:nvPr userDrawn="1"/>
        </p:nvPicPr>
        <p:blipFill rotWithShape="1">
          <a:blip r:embed="rId2" cstate="print">
            <a:extLst>
              <a:ext uri="{28A0092B-C50C-407E-A947-70E740481C1C}">
                <a14:useLocalDpi xmlns:a14="http://schemas.microsoft.com/office/drawing/2010/main" val="0"/>
              </a:ext>
            </a:extLst>
          </a:blip>
          <a:srcRect t="13613" b="11926"/>
          <a:stretch/>
        </p:blipFill>
        <p:spPr>
          <a:xfrm>
            <a:off x="5867400" y="4705350"/>
            <a:ext cx="2666990" cy="240632"/>
          </a:xfrm>
          <a:prstGeom prst="rect">
            <a:avLst/>
          </a:prstGeom>
        </p:spPr>
      </p:pic>
      <p:pic>
        <p:nvPicPr>
          <p:cNvPr id="11" name="Picture 10" descr="SolidWorks_Logotype_RGB_Red.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8869" y="4705350"/>
            <a:ext cx="1228531" cy="228600"/>
          </a:xfrm>
          <a:prstGeom prst="rect">
            <a:avLst/>
          </a:prstGeom>
        </p:spPr>
      </p:pic>
    </p:spTree>
    <p:extLst>
      <p:ext uri="{BB962C8B-B14F-4D97-AF65-F5344CB8AC3E}">
        <p14:creationId xmlns:p14="http://schemas.microsoft.com/office/powerpoint/2010/main" val="2719568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Rectangle 6"/>
          <p:cNvSpPr/>
          <p:nvPr userDrawn="1"/>
        </p:nvSpPr>
        <p:spPr>
          <a:xfrm>
            <a:off x="381000" y="4552950"/>
            <a:ext cx="8763000" cy="590550"/>
          </a:xfrm>
          <a:prstGeom prst="rect">
            <a:avLst/>
          </a:prstGeom>
          <a:gradFill flip="none" rotWithShape="1">
            <a:gsLst>
              <a:gs pos="0">
                <a:srgbClr val="FFFFFF"/>
              </a:gs>
              <a:gs pos="100000">
                <a:schemeClr val="accent1"/>
              </a:gs>
              <a:gs pos="24000">
                <a:srgbClr val="FFFFFF"/>
              </a:gs>
              <a:gs pos="71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5"/>
          <p:cNvSpPr>
            <a:spLocks noGrp="1"/>
          </p:cNvSpPr>
          <p:nvPr>
            <p:ph type="title"/>
          </p:nvPr>
        </p:nvSpPr>
        <p:spPr/>
        <p:txBody>
          <a:bodyPr/>
          <a:lstStyle/>
          <a:p>
            <a:r>
              <a:rPr lang="en-US" smtClean="0"/>
              <a:t>Click to edit Master title style</a:t>
            </a:r>
            <a:endParaRPr lang="en-US" dirty="0"/>
          </a:p>
        </p:txBody>
      </p:sp>
      <p:sp>
        <p:nvSpPr>
          <p:cNvPr id="5" name="Text Placeholder 7"/>
          <p:cNvSpPr>
            <a:spLocks noGrp="1"/>
          </p:cNvSpPr>
          <p:nvPr>
            <p:ph type="body" sz="quarter" idx="14" hasCustomPrompt="1"/>
          </p:nvPr>
        </p:nvSpPr>
        <p:spPr>
          <a:xfrm>
            <a:off x="755798" y="842963"/>
            <a:ext cx="7848650" cy="345253"/>
          </a:xfrm>
        </p:spPr>
        <p:txBody>
          <a:bodyPr>
            <a:spAutoFit/>
          </a:bodyPr>
          <a:lstStyle>
            <a:lvl1pPr>
              <a:buFont typeface="Arial" pitchFamily="34" charset="0"/>
              <a:buNone/>
              <a:defRPr/>
            </a:lvl1pPr>
          </a:lstStyle>
          <a:p>
            <a:pPr lvl="0"/>
            <a:r>
              <a:rPr lang="en-US" dirty="0" smtClean="0"/>
              <a:t>Click to add subtitle</a:t>
            </a:r>
            <a:endParaRPr lang="en-US" dirty="0"/>
          </a:p>
        </p:txBody>
      </p: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t="13613" b="11926"/>
          <a:stretch/>
        </p:blipFill>
        <p:spPr>
          <a:xfrm>
            <a:off x="5867400" y="4705350"/>
            <a:ext cx="2666990" cy="240632"/>
          </a:xfrm>
          <a:prstGeom prst="rect">
            <a:avLst/>
          </a:prstGeom>
        </p:spPr>
      </p:pic>
      <p:pic>
        <p:nvPicPr>
          <p:cNvPr id="9" name="Picture 8" descr="SolidWorks_Logotype_RGB_Red.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8869" y="4705350"/>
            <a:ext cx="1228531" cy="228600"/>
          </a:xfrm>
          <a:prstGeom prst="rect">
            <a:avLst/>
          </a:prstGeom>
        </p:spPr>
      </p:pic>
    </p:spTree>
    <p:extLst>
      <p:ext uri="{BB962C8B-B14F-4D97-AF65-F5344CB8AC3E}">
        <p14:creationId xmlns:p14="http://schemas.microsoft.com/office/powerpoint/2010/main" val="2042214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9" name="Rectangle 8"/>
          <p:cNvSpPr/>
          <p:nvPr userDrawn="1"/>
        </p:nvSpPr>
        <p:spPr>
          <a:xfrm>
            <a:off x="381000" y="4552950"/>
            <a:ext cx="8763000" cy="590550"/>
          </a:xfrm>
          <a:prstGeom prst="rect">
            <a:avLst/>
          </a:prstGeom>
          <a:gradFill flip="none" rotWithShape="1">
            <a:gsLst>
              <a:gs pos="0">
                <a:srgbClr val="FFFFFF"/>
              </a:gs>
              <a:gs pos="100000">
                <a:schemeClr val="accent1"/>
              </a:gs>
              <a:gs pos="24000">
                <a:srgbClr val="FFFFFF"/>
              </a:gs>
              <a:gs pos="71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5"/>
          <p:cNvSpPr>
            <a:spLocks noGrp="1"/>
          </p:cNvSpPr>
          <p:nvPr>
            <p:ph type="title"/>
          </p:nvPr>
        </p:nvSpPr>
        <p:spPr/>
        <p:txBody>
          <a:bodyPr/>
          <a:lstStyle>
            <a:lvl1pPr>
              <a:defRPr baseline="0"/>
            </a:lvl1pPr>
          </a:lstStyle>
          <a:p>
            <a:r>
              <a:rPr lang="en-US" smtClean="0"/>
              <a:t>Click to edit Master title style</a:t>
            </a:r>
            <a:endParaRPr lang="en-US" dirty="0"/>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t="13613" b="11926"/>
          <a:stretch/>
        </p:blipFill>
        <p:spPr>
          <a:xfrm>
            <a:off x="5867400" y="4705350"/>
            <a:ext cx="2666990" cy="240632"/>
          </a:xfrm>
          <a:prstGeom prst="rect">
            <a:avLst/>
          </a:prstGeom>
        </p:spPr>
      </p:pic>
      <p:pic>
        <p:nvPicPr>
          <p:cNvPr id="7" name="Picture 6" descr="SolidWorks_Logotype_RGB_Red.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8869" y="4705350"/>
            <a:ext cx="1228531" cy="228600"/>
          </a:xfrm>
          <a:prstGeom prst="rect">
            <a:avLst/>
          </a:prstGeom>
        </p:spPr>
      </p:pic>
    </p:spTree>
    <p:extLst>
      <p:ext uri="{BB962C8B-B14F-4D97-AF65-F5344CB8AC3E}">
        <p14:creationId xmlns:p14="http://schemas.microsoft.com/office/powerpoint/2010/main" val="1698550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p:cNvSpPr/>
          <p:nvPr userDrawn="1"/>
        </p:nvSpPr>
        <p:spPr>
          <a:xfrm>
            <a:off x="381000" y="4552950"/>
            <a:ext cx="8763000" cy="590550"/>
          </a:xfrm>
          <a:prstGeom prst="rect">
            <a:avLst/>
          </a:prstGeom>
          <a:gradFill flip="none" rotWithShape="1">
            <a:gsLst>
              <a:gs pos="0">
                <a:srgbClr val="FFFFFF"/>
              </a:gs>
              <a:gs pos="100000">
                <a:schemeClr val="accent1"/>
              </a:gs>
              <a:gs pos="24000">
                <a:srgbClr val="FFFFFF"/>
              </a:gs>
              <a:gs pos="71000">
                <a:schemeClr val="accent1"/>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t="13613" b="11926"/>
          <a:stretch/>
        </p:blipFill>
        <p:spPr>
          <a:xfrm>
            <a:off x="5867400" y="4705350"/>
            <a:ext cx="2666990" cy="240632"/>
          </a:xfrm>
          <a:prstGeom prst="rect">
            <a:avLst/>
          </a:prstGeom>
        </p:spPr>
      </p:pic>
      <p:pic>
        <p:nvPicPr>
          <p:cNvPr id="5" name="Picture 4" descr="SolidWorks_Logotype_RGB_Red.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8869" y="4705350"/>
            <a:ext cx="1228531" cy="228600"/>
          </a:xfrm>
          <a:prstGeom prst="rect">
            <a:avLst/>
          </a:prstGeom>
        </p:spPr>
      </p:pic>
    </p:spTree>
    <p:extLst>
      <p:ext uri="{BB962C8B-B14F-4D97-AF65-F5344CB8AC3E}">
        <p14:creationId xmlns:p14="http://schemas.microsoft.com/office/powerpoint/2010/main" val="4758805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TextBox 5"/>
          <p:cNvSpPr txBox="1"/>
          <p:nvPr/>
        </p:nvSpPr>
        <p:spPr>
          <a:xfrm rot="16200000">
            <a:off x="-2430000" y="2488561"/>
            <a:ext cx="5158228" cy="181106"/>
          </a:xfrm>
          <a:prstGeom prst="rect">
            <a:avLst/>
          </a:prstGeom>
          <a:noFill/>
        </p:spPr>
        <p:txBody>
          <a:bodyPr wrap="square" lIns="87916" tIns="43957" rIns="87916" bIns="43957"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00" b="1" i="0" cap="none" spc="0" dirty="0" smtClean="0">
                <a:ln>
                  <a:noFill/>
                </a:ln>
                <a:solidFill>
                  <a:srgbClr val="DA291C"/>
                </a:solidFill>
                <a:effectLst/>
                <a:latin typeface="Arial Narrow" pitchFamily="34" charset="0"/>
                <a:cs typeface="Arial" pitchFamily="34" charset="0"/>
              </a:rPr>
              <a:t>3DS.COM/SOLIDWORKS</a:t>
            </a:r>
            <a:r>
              <a:rPr lang="en-US" sz="600" b="0" cap="none" spc="0" baseline="0" dirty="0" smtClean="0">
                <a:ln>
                  <a:noFill/>
                </a:ln>
                <a:solidFill>
                  <a:srgbClr val="DA291C"/>
                </a:solidFill>
                <a:effectLst/>
                <a:latin typeface="Arial Narrow" pitchFamily="34" charset="0"/>
                <a:cs typeface="Arial" pitchFamily="34" charset="0"/>
              </a:rPr>
              <a:t> </a:t>
            </a:r>
            <a:r>
              <a:rPr lang="en-US" sz="600" b="0" cap="none" spc="0" dirty="0" smtClean="0">
                <a:ln>
                  <a:noFill/>
                </a:ln>
                <a:solidFill>
                  <a:srgbClr val="005386"/>
                </a:solidFill>
                <a:effectLst/>
                <a:latin typeface="Arial Narrow" pitchFamily="34" charset="0"/>
                <a:cs typeface="Arial" pitchFamily="34" charset="0"/>
              </a:rPr>
              <a:t>© Dassault </a:t>
            </a:r>
            <a:r>
              <a:rPr lang="en-US" sz="600" b="0" cap="none" spc="0" dirty="0" err="1" smtClean="0">
                <a:ln>
                  <a:noFill/>
                </a:ln>
                <a:solidFill>
                  <a:srgbClr val="005386"/>
                </a:solidFill>
                <a:effectLst/>
                <a:latin typeface="Arial Narrow" pitchFamily="34" charset="0"/>
                <a:cs typeface="Arial" pitchFamily="34" charset="0"/>
              </a:rPr>
              <a:t>Systèmes</a:t>
            </a:r>
            <a:r>
              <a:rPr lang="en-US" sz="600" b="0" cap="none" spc="0" dirty="0" smtClean="0">
                <a:ln>
                  <a:noFill/>
                </a:ln>
                <a:solidFill>
                  <a:srgbClr val="005386"/>
                </a:solidFill>
                <a:effectLst/>
                <a:latin typeface="Arial Narrow" pitchFamily="34" charset="0"/>
                <a:cs typeface="Arial" pitchFamily="34" charset="0"/>
              </a:rPr>
              <a:t> | </a:t>
            </a:r>
            <a:r>
              <a:rPr lang="en-US" sz="600" b="0" cap="none" spc="0" noProof="0" dirty="0" smtClean="0">
                <a:ln>
                  <a:noFill/>
                </a:ln>
                <a:solidFill>
                  <a:srgbClr val="005386"/>
                </a:solidFill>
                <a:effectLst/>
                <a:latin typeface="Arial Narrow" pitchFamily="34" charset="0"/>
                <a:cs typeface="Arial" pitchFamily="34" charset="0"/>
              </a:rPr>
              <a:t>Confidential</a:t>
            </a:r>
            <a:r>
              <a:rPr lang="en-US" sz="600" b="0" cap="none" spc="0" dirty="0" smtClean="0">
                <a:ln>
                  <a:noFill/>
                </a:ln>
                <a:solidFill>
                  <a:srgbClr val="005386"/>
                </a:solidFill>
                <a:effectLst/>
                <a:latin typeface="Arial Narrow" pitchFamily="34" charset="0"/>
                <a:cs typeface="Arial" pitchFamily="34" charset="0"/>
              </a:rPr>
              <a:t> Information | </a:t>
            </a:r>
            <a:fld id="{7932CEB9-7706-4840-A8AE-48D24CB336EF}" type="datetimeFigureOut">
              <a:rPr lang="en-US" sz="600" b="0" cap="none" spc="0" smtClean="0">
                <a:ln>
                  <a:noFill/>
                </a:ln>
                <a:solidFill>
                  <a:srgbClr val="005386"/>
                </a:solidFill>
                <a:effectLst/>
                <a:latin typeface="Arial Narrow" pitchFamily="34" charset="0"/>
                <a:cs typeface="Arial" pitchFamily="34" charset="0"/>
              </a:rPr>
              <a:pPr algn="ctr"/>
              <a:t>2/7/2017</a:t>
            </a:fld>
            <a:r>
              <a:rPr lang="en-US" sz="600" b="0" cap="none" spc="0" dirty="0" smtClean="0">
                <a:ln>
                  <a:noFill/>
                </a:ln>
                <a:solidFill>
                  <a:srgbClr val="005386"/>
                </a:solidFill>
                <a:effectLst/>
                <a:latin typeface="Arial Narrow" pitchFamily="34" charset="0"/>
                <a:cs typeface="Arial" pitchFamily="34" charset="0"/>
              </a:rPr>
              <a:t> | ref.: 3DS_Document_2014</a:t>
            </a:r>
            <a:endParaRPr lang="en-US" sz="600" b="0" cap="none" spc="0" dirty="0">
              <a:ln>
                <a:noFill/>
              </a:ln>
              <a:solidFill>
                <a:srgbClr val="005386"/>
              </a:solidFill>
              <a:effectLst/>
              <a:latin typeface="Arial Narrow" pitchFamily="34" charset="0"/>
              <a:cs typeface="Arial" pitchFamily="34" charset="0"/>
            </a:endParaRPr>
          </a:p>
        </p:txBody>
      </p:sp>
      <p:sp>
        <p:nvSpPr>
          <p:cNvPr id="2" name="Espace réservé du titre 1"/>
          <p:cNvSpPr>
            <a:spLocks noGrp="1"/>
          </p:cNvSpPr>
          <p:nvPr>
            <p:ph type="title"/>
          </p:nvPr>
        </p:nvSpPr>
        <p:spPr>
          <a:xfrm>
            <a:off x="719572" y="361747"/>
            <a:ext cx="7920880" cy="374073"/>
          </a:xfrm>
          <a:prstGeom prst="rect">
            <a:avLst/>
          </a:prstGeom>
        </p:spPr>
        <p:txBody>
          <a:bodyPr vert="horz" lIns="87916" tIns="43957" rIns="87916" bIns="43957"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762000" y="1306871"/>
            <a:ext cx="7878452" cy="3093065"/>
          </a:xfrm>
          <a:prstGeom prst="rect">
            <a:avLst/>
          </a:prstGeom>
        </p:spPr>
        <p:txBody>
          <a:bodyPr vert="horz" lIns="87916" tIns="43957" rIns="87916" bIns="4395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noProof="0" dirty="0" smtClean="0"/>
          </a:p>
        </p:txBody>
      </p:sp>
      <p:sp>
        <p:nvSpPr>
          <p:cNvPr id="5" name="Espace réservé du numéro de diapositive 5"/>
          <p:cNvSpPr txBox="1">
            <a:spLocks/>
          </p:cNvSpPr>
          <p:nvPr/>
        </p:nvSpPr>
        <p:spPr>
          <a:xfrm>
            <a:off x="0" y="4803998"/>
            <a:ext cx="395536" cy="360040"/>
          </a:xfrm>
          <a:prstGeom prst="rect">
            <a:avLst/>
          </a:prstGeom>
        </p:spPr>
        <p:txBody>
          <a:bodyPr lIns="87916" tIns="43957" rIns="87916" bIns="43957" anchor="ctr"/>
          <a:lstStyle>
            <a:lvl1pPr>
              <a:defRPr sz="1000">
                <a:latin typeface="Arial" pitchFamily="34" charset="0"/>
                <a:cs typeface="Arial" pitchFamily="34" charset="0"/>
              </a:defRPr>
            </a:lvl1pPr>
          </a:lstStyle>
          <a:p>
            <a:pPr marL="0" marR="0" lvl="0" indent="0" algn="ctr" defTabSz="879152" rtl="0" eaLnBrk="1" fontAlgn="auto" latinLnBrk="0" hangingPunct="1">
              <a:lnSpc>
                <a:spcPct val="100000"/>
              </a:lnSpc>
              <a:spcBef>
                <a:spcPts val="0"/>
              </a:spcBef>
              <a:spcAft>
                <a:spcPts val="0"/>
              </a:spcAft>
              <a:buClrTx/>
              <a:buSzTx/>
              <a:buFontTx/>
              <a:buNone/>
              <a:tabLst/>
              <a:defRPr/>
            </a:pPr>
            <a:fld id="{77E95206-EC0C-43EF-8E7D-2BA7BDFE308A}" type="slidenum">
              <a:rPr kumimoji="0" lang="en-US" sz="900" b="0" i="0" u="none" strike="noStrike" kern="1200" cap="none" spc="0" normalizeH="0" baseline="0" noProof="0" smtClean="0">
                <a:ln>
                  <a:noFill/>
                </a:ln>
                <a:solidFill>
                  <a:schemeClr val="tx1"/>
                </a:solidFill>
                <a:effectLst/>
                <a:uLnTx/>
                <a:uFillTx/>
                <a:latin typeface="Arial" pitchFamily="34" charset="0"/>
                <a:ea typeface="+mn-ea"/>
                <a:cs typeface="Arial" pitchFamily="34" charset="0"/>
              </a:rPr>
              <a:pPr marL="0" marR="0" lvl="0" indent="0" algn="ctr" defTabSz="87915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chemeClr val="tx1"/>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598671569"/>
      </p:ext>
    </p:extLst>
  </p:cSld>
  <p:clrMap bg1="lt1" tx1="dk1" bg2="lt2" tx2="dk2" accent1="accent1" accent2="accent2" accent3="accent3" accent4="accent4" accent5="accent5" accent6="accent6" hlink="hlink" folHlink="folHlink"/>
  <p:sldLayoutIdLst>
    <p:sldLayoutId id="2147483789"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Lst>
  <p:txStyles>
    <p:titleStyle>
      <a:lvl1pPr algn="l" defTabSz="879152" rtl="0" eaLnBrk="1" latinLnBrk="0" hangingPunct="1">
        <a:spcBef>
          <a:spcPct val="0"/>
        </a:spcBef>
        <a:buNone/>
        <a:defRPr lang="en-US" sz="3200" b="0" i="0" kern="1200" spc="0" baseline="0" noProof="0" dirty="0">
          <a:solidFill>
            <a:srgbClr val="005386"/>
          </a:solidFill>
          <a:effectLst/>
          <a:latin typeface="+mj-lt"/>
          <a:ea typeface="+mj-ea"/>
          <a:cs typeface="3ds Condensed"/>
        </a:defRPr>
      </a:lvl1pPr>
    </p:titleStyle>
    <p:bodyStyle>
      <a:lvl1pPr marL="252000" indent="-252000" algn="l" defTabSz="879152" rtl="0" eaLnBrk="1" latinLnBrk="0" hangingPunct="1">
        <a:lnSpc>
          <a:spcPct val="100000"/>
        </a:lnSpc>
        <a:spcBef>
          <a:spcPts val="800"/>
        </a:spcBef>
        <a:buClr>
          <a:srgbClr val="005386"/>
        </a:buClr>
        <a:buSzPct val="100000"/>
        <a:buFont typeface="Arial"/>
        <a:buChar char="•"/>
        <a:defRPr sz="2000" b="0" i="0" kern="900" spc="0">
          <a:solidFill>
            <a:srgbClr val="005386"/>
          </a:solidFill>
          <a:latin typeface="+mn-lt"/>
          <a:ea typeface="+mn-ea"/>
          <a:cs typeface="3ds Light"/>
        </a:defRPr>
      </a:lvl1pPr>
      <a:lvl2pPr marL="504000" marR="0" indent="-234000" algn="l" defTabSz="879152" rtl="0" eaLnBrk="1" fontAlgn="auto" latinLnBrk="0" hangingPunct="1">
        <a:lnSpc>
          <a:spcPct val="100000"/>
        </a:lnSpc>
        <a:spcBef>
          <a:spcPts val="600"/>
        </a:spcBef>
        <a:spcAft>
          <a:spcPts val="0"/>
        </a:spcAft>
        <a:buClr>
          <a:srgbClr val="005386"/>
        </a:buClr>
        <a:buSzPct val="100000"/>
        <a:buFont typeface="Arial"/>
        <a:buChar char="•"/>
        <a:tabLst/>
        <a:defRPr sz="1800" b="0" i="0" kern="900" spc="0" baseline="0">
          <a:solidFill>
            <a:srgbClr val="005386"/>
          </a:solidFill>
          <a:latin typeface="+mn-lt"/>
          <a:ea typeface="+mn-ea"/>
          <a:cs typeface="3ds Light"/>
        </a:defRPr>
      </a:lvl2pPr>
      <a:lvl3pPr marL="756000" marR="0" indent="-216000" algn="l" defTabSz="879152" rtl="0" eaLnBrk="1" fontAlgn="auto" latinLnBrk="0" hangingPunct="1">
        <a:lnSpc>
          <a:spcPct val="100000"/>
        </a:lnSpc>
        <a:spcBef>
          <a:spcPts val="400"/>
        </a:spcBef>
        <a:spcAft>
          <a:spcPts val="0"/>
        </a:spcAft>
        <a:buClr>
          <a:srgbClr val="005386"/>
        </a:buClr>
        <a:buSzPct val="100000"/>
        <a:buFont typeface="Arial"/>
        <a:buChar char="•"/>
        <a:tabLst/>
        <a:defRPr sz="1600" b="0" i="0" kern="900" spc="0">
          <a:solidFill>
            <a:srgbClr val="005386"/>
          </a:solidFill>
          <a:latin typeface="+mn-lt"/>
          <a:ea typeface="+mn-ea"/>
          <a:cs typeface="3ds Light"/>
        </a:defRPr>
      </a:lvl3pPr>
      <a:lvl4pPr marL="972000" indent="-180000" algn="l" defTabSz="879152" rtl="0" eaLnBrk="1" latinLnBrk="0" hangingPunct="1">
        <a:lnSpc>
          <a:spcPct val="100000"/>
        </a:lnSpc>
        <a:spcBef>
          <a:spcPts val="400"/>
        </a:spcBef>
        <a:buClr>
          <a:srgbClr val="005386"/>
        </a:buClr>
        <a:buSzPct val="100000"/>
        <a:buFont typeface="Arial"/>
        <a:buChar char="•"/>
        <a:defRPr sz="1400" b="0" i="0" kern="900" spc="-70">
          <a:solidFill>
            <a:srgbClr val="005386"/>
          </a:solidFill>
          <a:latin typeface="+mn-lt"/>
          <a:ea typeface="+mn-ea"/>
          <a:cs typeface="3ds Light"/>
        </a:defRPr>
      </a:lvl4pPr>
      <a:lvl5pPr marL="1251450" indent="-171450" algn="l" defTabSz="879152" rtl="0" eaLnBrk="1" latinLnBrk="0" hangingPunct="1">
        <a:lnSpc>
          <a:spcPct val="100000"/>
        </a:lnSpc>
        <a:spcBef>
          <a:spcPts val="300"/>
        </a:spcBef>
        <a:buClr>
          <a:srgbClr val="005386"/>
        </a:buClr>
        <a:buSzPct val="100000"/>
        <a:buFont typeface="Arial"/>
        <a:buChar char="•"/>
        <a:defRPr sz="1200" b="0" i="0" kern="1200" baseline="0">
          <a:solidFill>
            <a:srgbClr val="005386"/>
          </a:solidFill>
          <a:latin typeface="+mn-lt"/>
          <a:ea typeface="+mn-ea"/>
          <a:cs typeface="3ds Light"/>
        </a:defRPr>
      </a:lvl5pPr>
      <a:lvl6pPr marL="2417668"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857243"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96819"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736395" indent="-219788" algn="l" defTabSz="87915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879152" rtl="0" eaLnBrk="1" latinLnBrk="0" hangingPunct="1">
        <a:defRPr sz="1700" kern="1200">
          <a:solidFill>
            <a:schemeClr val="tx1"/>
          </a:solidFill>
          <a:latin typeface="+mn-lt"/>
          <a:ea typeface="+mn-ea"/>
          <a:cs typeface="+mn-cs"/>
        </a:defRPr>
      </a:lvl1pPr>
      <a:lvl2pPr marL="439576" algn="l" defTabSz="879152" rtl="0" eaLnBrk="1" latinLnBrk="0" hangingPunct="1">
        <a:defRPr sz="1700" kern="1200">
          <a:solidFill>
            <a:schemeClr val="tx1"/>
          </a:solidFill>
          <a:latin typeface="+mn-lt"/>
          <a:ea typeface="+mn-ea"/>
          <a:cs typeface="+mn-cs"/>
        </a:defRPr>
      </a:lvl2pPr>
      <a:lvl3pPr marL="879152" algn="l" defTabSz="879152" rtl="0" eaLnBrk="1" latinLnBrk="0" hangingPunct="1">
        <a:defRPr sz="1700" kern="1200">
          <a:solidFill>
            <a:schemeClr val="tx1"/>
          </a:solidFill>
          <a:latin typeface="+mn-lt"/>
          <a:ea typeface="+mn-ea"/>
          <a:cs typeface="+mn-cs"/>
        </a:defRPr>
      </a:lvl3pPr>
      <a:lvl4pPr marL="1318728" algn="l" defTabSz="879152" rtl="0" eaLnBrk="1" latinLnBrk="0" hangingPunct="1">
        <a:defRPr sz="1700" kern="1200">
          <a:solidFill>
            <a:schemeClr val="tx1"/>
          </a:solidFill>
          <a:latin typeface="+mn-lt"/>
          <a:ea typeface="+mn-ea"/>
          <a:cs typeface="+mn-cs"/>
        </a:defRPr>
      </a:lvl4pPr>
      <a:lvl5pPr marL="1758303" algn="l" defTabSz="879152" rtl="0" eaLnBrk="1" latinLnBrk="0" hangingPunct="1">
        <a:defRPr sz="1700" kern="1200">
          <a:solidFill>
            <a:schemeClr val="tx1"/>
          </a:solidFill>
          <a:latin typeface="+mn-lt"/>
          <a:ea typeface="+mn-ea"/>
          <a:cs typeface="+mn-cs"/>
        </a:defRPr>
      </a:lvl5pPr>
      <a:lvl6pPr marL="2197879" algn="l" defTabSz="879152" rtl="0" eaLnBrk="1" latinLnBrk="0" hangingPunct="1">
        <a:defRPr sz="1700" kern="1200">
          <a:solidFill>
            <a:schemeClr val="tx1"/>
          </a:solidFill>
          <a:latin typeface="+mn-lt"/>
          <a:ea typeface="+mn-ea"/>
          <a:cs typeface="+mn-cs"/>
        </a:defRPr>
      </a:lvl6pPr>
      <a:lvl7pPr marL="2637455" algn="l" defTabSz="879152" rtl="0" eaLnBrk="1" latinLnBrk="0" hangingPunct="1">
        <a:defRPr sz="1700" kern="1200">
          <a:solidFill>
            <a:schemeClr val="tx1"/>
          </a:solidFill>
          <a:latin typeface="+mn-lt"/>
          <a:ea typeface="+mn-ea"/>
          <a:cs typeface="+mn-cs"/>
        </a:defRPr>
      </a:lvl7pPr>
      <a:lvl8pPr marL="3077031" algn="l" defTabSz="879152" rtl="0" eaLnBrk="1" latinLnBrk="0" hangingPunct="1">
        <a:defRPr sz="1700" kern="1200">
          <a:solidFill>
            <a:schemeClr val="tx1"/>
          </a:solidFill>
          <a:latin typeface="+mn-lt"/>
          <a:ea typeface="+mn-ea"/>
          <a:cs typeface="+mn-cs"/>
        </a:defRPr>
      </a:lvl8pPr>
      <a:lvl9pPr marL="3516607" algn="l" defTabSz="879152"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g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gi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267200" y="209550"/>
            <a:ext cx="4337248" cy="1133694"/>
          </a:xfrm>
        </p:spPr>
        <p:txBody>
          <a:bodyPr/>
          <a:lstStyle/>
          <a:p>
            <a:r>
              <a:rPr lang="en-US" b="1" dirty="0"/>
              <a:t>Model-Based Definition using SOLIDWORKS MBD</a:t>
            </a:r>
            <a:endParaRPr lang="en-US" dirty="0"/>
          </a:p>
        </p:txBody>
      </p:sp>
      <p:sp>
        <p:nvSpPr>
          <p:cNvPr id="6" name="Text Placeholder 5"/>
          <p:cNvSpPr>
            <a:spLocks noGrp="1"/>
          </p:cNvSpPr>
          <p:nvPr>
            <p:ph type="body" sz="quarter" idx="11"/>
          </p:nvPr>
        </p:nvSpPr>
        <p:spPr>
          <a:xfrm>
            <a:off x="4267200" y="1657350"/>
            <a:ext cx="4337050" cy="1295400"/>
          </a:xfrm>
        </p:spPr>
        <p:txBody>
          <a:bodyPr/>
          <a:lstStyle/>
          <a:p>
            <a:r>
              <a:rPr lang="en-US" dirty="0" smtClean="0"/>
              <a:t>By Matthew Lorono</a:t>
            </a:r>
          </a:p>
          <a:p>
            <a:r>
              <a:rPr lang="en-US" dirty="0" smtClean="0"/>
              <a:t>Product Definition Manager</a:t>
            </a:r>
          </a:p>
          <a:p>
            <a:r>
              <a:rPr lang="en-US" dirty="0" smtClean="0"/>
              <a:t>SOLIDWORKS</a:t>
            </a:r>
            <a:endParaRPr lang="en-US" dirty="0"/>
          </a:p>
        </p:txBody>
      </p:sp>
    </p:spTree>
    <p:extLst>
      <p:ext uri="{BB962C8B-B14F-4D97-AF65-F5344CB8AC3E}">
        <p14:creationId xmlns:p14="http://schemas.microsoft.com/office/powerpoint/2010/main" val="30739727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0400" y="526724"/>
            <a:ext cx="1984656" cy="1676400"/>
          </a:xfrm>
          <a:prstGeom prst="rect">
            <a:avLst/>
          </a:prstGeom>
        </p:spPr>
      </p:pic>
      <p:sp>
        <p:nvSpPr>
          <p:cNvPr id="2" name="Text Placeholder 1"/>
          <p:cNvSpPr>
            <a:spLocks noGrp="1"/>
          </p:cNvSpPr>
          <p:nvPr>
            <p:ph type="body" sz="quarter" idx="14"/>
          </p:nvPr>
        </p:nvSpPr>
        <p:spPr/>
        <p:txBody>
          <a:bodyPr/>
          <a:lstStyle/>
          <a:p>
            <a:r>
              <a:rPr lang="en-US" dirty="0" smtClean="0"/>
              <a:t>No annotations or dimensions added to the model</a:t>
            </a:r>
            <a:endParaRPr lang="en-US" dirty="0"/>
          </a:p>
        </p:txBody>
      </p:sp>
      <p:sp>
        <p:nvSpPr>
          <p:cNvPr id="3" name="Title 2"/>
          <p:cNvSpPr>
            <a:spLocks noGrp="1"/>
          </p:cNvSpPr>
          <p:nvPr>
            <p:ph type="title"/>
          </p:nvPr>
        </p:nvSpPr>
        <p:spPr/>
        <p:txBody>
          <a:bodyPr/>
          <a:lstStyle/>
          <a:p>
            <a:r>
              <a:rPr lang="en-US" dirty="0" smtClean="0"/>
              <a:t>Methods of Model Based Definition</a:t>
            </a:r>
            <a:endParaRPr lang="en-US" dirty="0"/>
          </a:p>
        </p:txBody>
      </p:sp>
      <p:sp>
        <p:nvSpPr>
          <p:cNvPr id="4" name="Content Placeholder 3"/>
          <p:cNvSpPr>
            <a:spLocks noGrp="1"/>
          </p:cNvSpPr>
          <p:nvPr>
            <p:ph sz="quarter" idx="15"/>
          </p:nvPr>
        </p:nvSpPr>
        <p:spPr>
          <a:xfrm>
            <a:off x="863601" y="1276350"/>
            <a:ext cx="7823199" cy="2971800"/>
          </a:xfrm>
        </p:spPr>
        <p:txBody>
          <a:bodyPr>
            <a:normAutofit/>
          </a:bodyPr>
          <a:lstStyle/>
          <a:p>
            <a:pPr marL="0" indent="0">
              <a:buNone/>
            </a:pPr>
            <a:r>
              <a:rPr lang="en-US" sz="2400" dirty="0" smtClean="0"/>
              <a:t>Best used for:</a:t>
            </a:r>
          </a:p>
          <a:p>
            <a:pPr lvl="1"/>
            <a:r>
              <a:rPr lang="en-US" sz="2400" dirty="0" smtClean="0"/>
              <a:t>One-off products with no supply-chain 		   downstream documentation requirements (such as personal hobby projects).</a:t>
            </a:r>
          </a:p>
          <a:p>
            <a:pPr lvl="1"/>
            <a:r>
              <a:rPr lang="en-US" sz="2400" dirty="0" smtClean="0"/>
              <a:t>Prototyping phases during a project</a:t>
            </a:r>
          </a:p>
          <a:p>
            <a:pPr lvl="1"/>
            <a:r>
              <a:rPr lang="en-US" sz="2400" dirty="0" smtClean="0"/>
              <a:t>In conjunction with </a:t>
            </a:r>
            <a:r>
              <a:rPr lang="en-US" sz="2400" i="1" dirty="0" smtClean="0"/>
              <a:t>Fully Defined Drawings </a:t>
            </a:r>
            <a:r>
              <a:rPr lang="en-US" sz="2400" dirty="0" smtClean="0"/>
              <a:t>where the drawing is the </a:t>
            </a:r>
            <a:r>
              <a:rPr lang="en-US" sz="2400" dirty="0"/>
              <a:t>final authority for product definition.</a:t>
            </a:r>
          </a:p>
        </p:txBody>
      </p:sp>
      <p:pic>
        <p:nvPicPr>
          <p:cNvPr id="3074" name="Picture 2" descr="C:\Users\mlorono\AppData\Local\Microsoft\Windows\Temporary Internet Files\Content.IE5\HFOYD50H\MC90034040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8279081">
            <a:off x="5922639" y="502868"/>
            <a:ext cx="1349654" cy="192024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8458200" y="2483"/>
            <a:ext cx="685800" cy="353943"/>
          </a:xfrm>
          <a:prstGeom prst="rect">
            <a:avLst/>
          </a:prstGeom>
          <a:noFill/>
        </p:spPr>
        <p:txBody>
          <a:bodyPr wrap="square" rtlCol="0">
            <a:spAutoFit/>
          </a:bodyPr>
          <a:lstStyle/>
          <a:p>
            <a:r>
              <a:rPr lang="en-US" dirty="0" smtClean="0">
                <a:latin typeface="Wingdings" panose="05000000000000000000" pitchFamily="2" charset="2"/>
              </a:rPr>
              <a:t>¡</a:t>
            </a:r>
            <a:r>
              <a:rPr lang="en-US" dirty="0">
                <a:latin typeface="Wingdings" panose="05000000000000000000" pitchFamily="2" charset="2"/>
              </a:rPr>
              <a:t>¤</a:t>
            </a:r>
          </a:p>
        </p:txBody>
      </p:sp>
    </p:spTree>
    <p:extLst>
      <p:ext uri="{BB962C8B-B14F-4D97-AF65-F5344CB8AC3E}">
        <p14:creationId xmlns:p14="http://schemas.microsoft.com/office/powerpoint/2010/main" val="7538635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Basic model, general tolerance with “critical” dimensions</a:t>
            </a:r>
            <a:endParaRPr lang="en-US" dirty="0"/>
          </a:p>
        </p:txBody>
      </p:sp>
      <p:sp>
        <p:nvSpPr>
          <p:cNvPr id="3" name="Title 2"/>
          <p:cNvSpPr>
            <a:spLocks noGrp="1"/>
          </p:cNvSpPr>
          <p:nvPr>
            <p:ph type="title"/>
          </p:nvPr>
        </p:nvSpPr>
        <p:spPr/>
        <p:txBody>
          <a:bodyPr/>
          <a:lstStyle/>
          <a:p>
            <a:r>
              <a:rPr lang="en-US" dirty="0" smtClean="0"/>
              <a:t>Methods of Model Based Definition</a:t>
            </a:r>
            <a:endParaRPr lang="en-US" dirty="0"/>
          </a:p>
        </p:txBody>
      </p:sp>
      <p:sp>
        <p:nvSpPr>
          <p:cNvPr id="4" name="Content Placeholder 3"/>
          <p:cNvSpPr>
            <a:spLocks noGrp="1"/>
          </p:cNvSpPr>
          <p:nvPr>
            <p:ph sz="quarter" idx="15"/>
          </p:nvPr>
        </p:nvSpPr>
        <p:spPr>
          <a:xfrm>
            <a:off x="863601" y="1276350"/>
            <a:ext cx="5841999" cy="3429000"/>
          </a:xfrm>
        </p:spPr>
        <p:txBody>
          <a:bodyPr>
            <a:normAutofit/>
          </a:bodyPr>
          <a:lstStyle/>
          <a:p>
            <a:r>
              <a:rPr lang="en-US" dirty="0" smtClean="0"/>
              <a:t>A common method is available to provide general tolerance using ASME Y14.5-2009.  When employed, a note should state that the entire 3D model is BASIC.</a:t>
            </a:r>
          </a:p>
          <a:p>
            <a:pPr lvl="1"/>
            <a:r>
              <a:rPr lang="en-US" dirty="0" smtClean="0"/>
              <a:t>Profile feature control frame with datum scheme, and a note stating that the profile applies to all undefined features.  Datums are either added in the 3D Model or on a separate Limited Dimension Drawing.  This applies ALL OVER when included within a general note.</a:t>
            </a:r>
          </a:p>
          <a:p>
            <a:pPr lvl="1"/>
            <a:endParaRPr lang="en-US" sz="2000" dirty="0"/>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3767756"/>
            <a:ext cx="1842984" cy="3092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4600" y="692228"/>
            <a:ext cx="2667000" cy="3226976"/>
          </a:xfrm>
          <a:prstGeom prst="rect">
            <a:avLst/>
          </a:prstGeom>
        </p:spPr>
      </p:pic>
      <p:sp>
        <p:nvSpPr>
          <p:cNvPr id="8" name="TextBox 7"/>
          <p:cNvSpPr txBox="1"/>
          <p:nvPr/>
        </p:nvSpPr>
        <p:spPr>
          <a:xfrm>
            <a:off x="8382000" y="2483"/>
            <a:ext cx="762000" cy="353943"/>
          </a:xfrm>
          <a:prstGeom prst="rect">
            <a:avLst/>
          </a:prstGeom>
          <a:noFill/>
        </p:spPr>
        <p:txBody>
          <a:bodyPr wrap="square" rtlCol="0">
            <a:spAutoFit/>
          </a:bodyPr>
          <a:lstStyle/>
          <a:p>
            <a:r>
              <a:rPr lang="en-US" dirty="0" smtClean="0">
                <a:latin typeface="Wingdings" panose="05000000000000000000" pitchFamily="2" charset="2"/>
              </a:rPr>
              <a:t>¤</a:t>
            </a:r>
            <a:endParaRPr lang="en-US" dirty="0">
              <a:latin typeface="Wingdings" panose="05000000000000000000" pitchFamily="2" charset="2"/>
            </a:endParaRPr>
          </a:p>
        </p:txBody>
      </p:sp>
    </p:spTree>
    <p:extLst>
      <p:ext uri="{BB962C8B-B14F-4D97-AF65-F5344CB8AC3E}">
        <p14:creationId xmlns:p14="http://schemas.microsoft.com/office/powerpoint/2010/main" val="35172175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mlorono\AppData\Local\Temp\SNAGHTMLcc359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971550"/>
            <a:ext cx="3581400" cy="3412580"/>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p:cNvSpPr>
            <a:spLocks noGrp="1"/>
          </p:cNvSpPr>
          <p:nvPr>
            <p:ph type="body" sz="quarter" idx="14"/>
          </p:nvPr>
        </p:nvSpPr>
        <p:spPr/>
        <p:txBody>
          <a:bodyPr/>
          <a:lstStyle/>
          <a:p>
            <a:r>
              <a:rPr lang="en-US" dirty="0" smtClean="0"/>
              <a:t>Full PMI within the 3D model document</a:t>
            </a:r>
            <a:endParaRPr lang="en-US" dirty="0"/>
          </a:p>
        </p:txBody>
      </p:sp>
      <p:sp>
        <p:nvSpPr>
          <p:cNvPr id="3" name="Title 2"/>
          <p:cNvSpPr>
            <a:spLocks noGrp="1"/>
          </p:cNvSpPr>
          <p:nvPr>
            <p:ph type="title"/>
          </p:nvPr>
        </p:nvSpPr>
        <p:spPr/>
        <p:txBody>
          <a:bodyPr/>
          <a:lstStyle/>
          <a:p>
            <a:r>
              <a:rPr lang="en-US" dirty="0" smtClean="0"/>
              <a:t>Methods of Model Based Definition</a:t>
            </a:r>
            <a:endParaRPr lang="en-US" dirty="0"/>
          </a:p>
        </p:txBody>
      </p:sp>
      <p:sp>
        <p:nvSpPr>
          <p:cNvPr id="4" name="Content Placeholder 3"/>
          <p:cNvSpPr>
            <a:spLocks noGrp="1"/>
          </p:cNvSpPr>
          <p:nvPr>
            <p:ph sz="quarter" idx="15"/>
          </p:nvPr>
        </p:nvSpPr>
        <p:spPr>
          <a:xfrm>
            <a:off x="863601" y="1276350"/>
            <a:ext cx="4927599" cy="3167608"/>
          </a:xfrm>
        </p:spPr>
        <p:txBody>
          <a:bodyPr>
            <a:normAutofit/>
          </a:bodyPr>
          <a:lstStyle/>
          <a:p>
            <a:r>
              <a:rPr lang="en-US" sz="2800" dirty="0" smtClean="0"/>
              <a:t>All elements of PMI directly defining the product are carried within the 3D model document.  All features are fully defined with directly applied dimensions and tolerances.</a:t>
            </a:r>
          </a:p>
        </p:txBody>
      </p:sp>
      <p:sp>
        <p:nvSpPr>
          <p:cNvPr id="7" name="TextBox 6"/>
          <p:cNvSpPr txBox="1"/>
          <p:nvPr/>
        </p:nvSpPr>
        <p:spPr>
          <a:xfrm>
            <a:off x="8458200" y="2483"/>
            <a:ext cx="685800" cy="353943"/>
          </a:xfrm>
          <a:prstGeom prst="rect">
            <a:avLst/>
          </a:prstGeom>
          <a:noFill/>
        </p:spPr>
        <p:txBody>
          <a:bodyPr wrap="square" rtlCol="0">
            <a:spAutoFit/>
          </a:bodyPr>
          <a:lstStyle/>
          <a:p>
            <a:r>
              <a:rPr lang="en-US" dirty="0">
                <a:latin typeface="Wingdings" panose="05000000000000000000" pitchFamily="2" charset="2"/>
              </a:rPr>
              <a:t>¤¡</a:t>
            </a:r>
          </a:p>
        </p:txBody>
      </p:sp>
    </p:spTree>
    <p:extLst>
      <p:ext uri="{BB962C8B-B14F-4D97-AF65-F5344CB8AC3E}">
        <p14:creationId xmlns:p14="http://schemas.microsoft.com/office/powerpoint/2010/main" val="25202706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Full PMI within the 3D model document</a:t>
            </a:r>
            <a:endParaRPr lang="en-US" dirty="0"/>
          </a:p>
        </p:txBody>
      </p:sp>
      <p:sp>
        <p:nvSpPr>
          <p:cNvPr id="3" name="Title 2"/>
          <p:cNvSpPr>
            <a:spLocks noGrp="1"/>
          </p:cNvSpPr>
          <p:nvPr>
            <p:ph type="title"/>
          </p:nvPr>
        </p:nvSpPr>
        <p:spPr/>
        <p:txBody>
          <a:bodyPr/>
          <a:lstStyle/>
          <a:p>
            <a:r>
              <a:rPr lang="en-US" dirty="0" smtClean="0"/>
              <a:t>Methods of Model Based Definition</a:t>
            </a:r>
            <a:endParaRPr lang="en-US" dirty="0"/>
          </a:p>
        </p:txBody>
      </p:sp>
      <p:sp>
        <p:nvSpPr>
          <p:cNvPr id="4" name="Content Placeholder 3"/>
          <p:cNvSpPr>
            <a:spLocks noGrp="1"/>
          </p:cNvSpPr>
          <p:nvPr>
            <p:ph sz="quarter" idx="15"/>
          </p:nvPr>
        </p:nvSpPr>
        <p:spPr>
          <a:xfrm>
            <a:off x="863601" y="1276350"/>
            <a:ext cx="4927599" cy="3167608"/>
          </a:xfrm>
        </p:spPr>
        <p:txBody>
          <a:bodyPr>
            <a:normAutofit/>
          </a:bodyPr>
          <a:lstStyle/>
          <a:p>
            <a:r>
              <a:rPr lang="en-US" sz="2800" dirty="0" smtClean="0"/>
              <a:t>This </a:t>
            </a:r>
            <a:r>
              <a:rPr lang="en-US" sz="2800" dirty="0"/>
              <a:t>method is best used for:</a:t>
            </a:r>
          </a:p>
          <a:p>
            <a:pPr lvl="1"/>
            <a:r>
              <a:rPr lang="en-US" sz="2800" dirty="0" smtClean="0"/>
              <a:t>Completely drawing-free engineering and manufacturing environments</a:t>
            </a:r>
          </a:p>
          <a:p>
            <a:pPr lvl="1"/>
            <a:r>
              <a:rPr lang="en-US" sz="2800" dirty="0" smtClean="0"/>
              <a:t>New government and military contracts</a:t>
            </a:r>
            <a:endParaRPr lang="en-US" sz="2800" dirty="0"/>
          </a:p>
        </p:txBody>
      </p:sp>
      <p:pic>
        <p:nvPicPr>
          <p:cNvPr id="7" name="Picture 6" descr="C:\Users\mlorono\AppData\Local\Temp\SNAGHTMLcc359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971550"/>
            <a:ext cx="3581400" cy="341258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8458200" y="2483"/>
            <a:ext cx="685800" cy="353943"/>
          </a:xfrm>
          <a:prstGeom prst="rect">
            <a:avLst/>
          </a:prstGeom>
          <a:noFill/>
        </p:spPr>
        <p:txBody>
          <a:bodyPr wrap="square" rtlCol="0">
            <a:spAutoFit/>
          </a:bodyPr>
          <a:lstStyle/>
          <a:p>
            <a:r>
              <a:rPr lang="en-US" dirty="0" smtClean="0">
                <a:latin typeface="Wingdings" panose="05000000000000000000" pitchFamily="2" charset="2"/>
              </a:rPr>
              <a:t>¡</a:t>
            </a:r>
            <a:r>
              <a:rPr lang="en-US" dirty="0">
                <a:latin typeface="Wingdings" panose="05000000000000000000" pitchFamily="2" charset="2"/>
              </a:rPr>
              <a:t>¤</a:t>
            </a:r>
          </a:p>
        </p:txBody>
      </p:sp>
    </p:spTree>
    <p:extLst>
      <p:ext uri="{BB962C8B-B14F-4D97-AF65-F5344CB8AC3E}">
        <p14:creationId xmlns:p14="http://schemas.microsoft.com/office/powerpoint/2010/main" val="23184123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2735263" y="895350"/>
            <a:ext cx="6408737" cy="374650"/>
          </a:xfrm>
        </p:spPr>
        <p:txBody>
          <a:bodyPr/>
          <a:lstStyle/>
          <a:p>
            <a:r>
              <a:rPr lang="en-US" dirty="0" smtClean="0"/>
              <a:t>SOLIDWORKS Settings to Optimize Model Base Definition</a:t>
            </a:r>
            <a:endParaRPr lang="en-US" dirty="0"/>
          </a:p>
        </p:txBody>
      </p:sp>
      <p:sp>
        <p:nvSpPr>
          <p:cNvPr id="3" name="TextBox 2"/>
          <p:cNvSpPr txBox="1"/>
          <p:nvPr/>
        </p:nvSpPr>
        <p:spPr>
          <a:xfrm>
            <a:off x="838200" y="2647950"/>
            <a:ext cx="7315200" cy="1631216"/>
          </a:xfrm>
          <a:prstGeom prst="rect">
            <a:avLst/>
          </a:prstGeom>
          <a:noFill/>
        </p:spPr>
        <p:txBody>
          <a:bodyPr wrap="square" rtlCol="0">
            <a:spAutoFit/>
          </a:bodyPr>
          <a:lstStyle/>
          <a:p>
            <a:pPr marL="342900" indent="-342900">
              <a:buFont typeface="Arial" pitchFamily="34" charset="0"/>
              <a:buChar char="•"/>
            </a:pPr>
            <a:r>
              <a:rPr lang="en-US" sz="2000" dirty="0" smtClean="0"/>
              <a:t>System Options</a:t>
            </a:r>
          </a:p>
          <a:p>
            <a:pPr marL="342900" indent="-342900">
              <a:buFont typeface="Arial" pitchFamily="34" charset="0"/>
              <a:buChar char="•"/>
            </a:pPr>
            <a:r>
              <a:rPr lang="en-US" sz="2000" dirty="0" smtClean="0"/>
              <a:t>Part and Assembly Templates</a:t>
            </a:r>
          </a:p>
          <a:p>
            <a:pPr marL="342900" indent="-342900">
              <a:buFont typeface="Arial" pitchFamily="34" charset="0"/>
              <a:buChar char="•"/>
            </a:pPr>
            <a:endParaRPr lang="en-US" sz="2000" dirty="0" smtClean="0"/>
          </a:p>
          <a:p>
            <a:pPr marL="342900" indent="-342900">
              <a:buFont typeface="Arial" pitchFamily="34" charset="0"/>
              <a:buChar char="•"/>
            </a:pPr>
            <a:endParaRPr lang="en-US" sz="2000" dirty="0"/>
          </a:p>
          <a:p>
            <a:pPr marL="285750" indent="-285750">
              <a:buFont typeface="Arial" pitchFamily="34" charset="0"/>
              <a:buChar char="•"/>
            </a:pPr>
            <a:endParaRPr lang="en-US" sz="2000" dirty="0"/>
          </a:p>
        </p:txBody>
      </p:sp>
    </p:spTree>
    <p:extLst>
      <p:ext uri="{BB962C8B-B14F-4D97-AF65-F5344CB8AC3E}">
        <p14:creationId xmlns:p14="http://schemas.microsoft.com/office/powerpoint/2010/main" val="29980978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System Options for Parts and Assemblies</a:t>
            </a:r>
            <a:endParaRPr lang="en-US" dirty="0"/>
          </a:p>
        </p:txBody>
      </p:sp>
      <p:sp>
        <p:nvSpPr>
          <p:cNvPr id="3" name="Title 2"/>
          <p:cNvSpPr>
            <a:spLocks noGrp="1"/>
          </p:cNvSpPr>
          <p:nvPr>
            <p:ph type="title"/>
          </p:nvPr>
        </p:nvSpPr>
        <p:spPr/>
        <p:txBody>
          <a:bodyPr/>
          <a:lstStyle/>
          <a:p>
            <a:r>
              <a:rPr lang="en-US" dirty="0" smtClean="0"/>
              <a:t>Preparing SOLIDWORKS for MBD</a:t>
            </a:r>
            <a:endParaRPr lang="en-US" dirty="0"/>
          </a:p>
        </p:txBody>
      </p:sp>
      <p:sp>
        <p:nvSpPr>
          <p:cNvPr id="4" name="Content Placeholder 3"/>
          <p:cNvSpPr>
            <a:spLocks noGrp="1"/>
          </p:cNvSpPr>
          <p:nvPr>
            <p:ph sz="quarter" idx="15"/>
          </p:nvPr>
        </p:nvSpPr>
        <p:spPr/>
        <p:txBody>
          <a:bodyPr/>
          <a:lstStyle/>
          <a:p>
            <a:r>
              <a:rPr lang="en-US" dirty="0" smtClean="0"/>
              <a:t>On the </a:t>
            </a:r>
            <a:r>
              <a:rPr lang="en-US" i="1" dirty="0" smtClean="0"/>
              <a:t>Display/Selectio</a:t>
            </a:r>
            <a:r>
              <a:rPr lang="en-US" dirty="0" smtClean="0"/>
              <a:t>n page:</a:t>
            </a:r>
          </a:p>
          <a:p>
            <a:pPr marL="270000" lvl="1" indent="0">
              <a:buNone/>
            </a:pPr>
            <a:r>
              <a:rPr lang="en-US" dirty="0">
                <a:latin typeface="Wingdings 2" pitchFamily="18" charset="2"/>
              </a:rPr>
              <a:t>£</a:t>
            </a:r>
            <a:r>
              <a:rPr lang="en-US" dirty="0" smtClean="0"/>
              <a:t> Display dimensions flat to screen (uncheck)</a:t>
            </a:r>
          </a:p>
          <a:p>
            <a:pPr lvl="1">
              <a:buFont typeface="Wingdings 2"/>
              <a:buChar char="£"/>
            </a:pPr>
            <a:r>
              <a:rPr lang="en-US" dirty="0" smtClean="0"/>
              <a:t>Display notes flat to screen (uncheck)</a:t>
            </a:r>
          </a:p>
          <a:p>
            <a:pPr lvl="1">
              <a:buFont typeface="Wingdings 2"/>
              <a:buChar char="£"/>
            </a:pPr>
            <a:endParaRPr lang="en-US" dirty="0"/>
          </a:p>
          <a:p>
            <a:pPr>
              <a:buFont typeface="Arial" pitchFamily="34" charset="0"/>
              <a:buChar char="•"/>
            </a:pPr>
            <a:r>
              <a:rPr lang="en-US" dirty="0" smtClean="0"/>
              <a:t>These settings turned off will make it easy to format the PMI in the modelling environment.</a:t>
            </a:r>
          </a:p>
          <a:p>
            <a:endParaRPr lang="en-US"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1733550"/>
            <a:ext cx="3705225" cy="752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50373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Document Properties for Part and Assembly Templates</a:t>
            </a:r>
            <a:endParaRPr lang="en-US" dirty="0"/>
          </a:p>
        </p:txBody>
      </p:sp>
      <p:sp>
        <p:nvSpPr>
          <p:cNvPr id="3" name="Title 2"/>
          <p:cNvSpPr>
            <a:spLocks noGrp="1"/>
          </p:cNvSpPr>
          <p:nvPr>
            <p:ph type="title"/>
          </p:nvPr>
        </p:nvSpPr>
        <p:spPr/>
        <p:txBody>
          <a:bodyPr/>
          <a:lstStyle/>
          <a:p>
            <a:r>
              <a:rPr lang="en-US" dirty="0" smtClean="0"/>
              <a:t>Preparing SOLIDWORKS for MBD</a:t>
            </a:r>
            <a:endParaRPr lang="en-US" dirty="0"/>
          </a:p>
        </p:txBody>
      </p:sp>
      <p:sp>
        <p:nvSpPr>
          <p:cNvPr id="4" name="Content Placeholder 3"/>
          <p:cNvSpPr>
            <a:spLocks noGrp="1"/>
          </p:cNvSpPr>
          <p:nvPr>
            <p:ph sz="quarter" idx="15"/>
          </p:nvPr>
        </p:nvSpPr>
        <p:spPr>
          <a:xfrm>
            <a:off x="863601" y="1276350"/>
            <a:ext cx="4806112" cy="3167608"/>
          </a:xfrm>
        </p:spPr>
        <p:txBody>
          <a:bodyPr/>
          <a:lstStyle/>
          <a:p>
            <a:r>
              <a:rPr lang="en-US" dirty="0" smtClean="0"/>
              <a:t>On the </a:t>
            </a:r>
            <a:r>
              <a:rPr lang="en-US" i="1" dirty="0" smtClean="0"/>
              <a:t>Detailing</a:t>
            </a:r>
            <a:r>
              <a:rPr lang="en-US" dirty="0" smtClean="0"/>
              <a:t> page:</a:t>
            </a:r>
          </a:p>
          <a:p>
            <a:pPr lvl="1">
              <a:buFont typeface="Wingdings 2"/>
              <a:buChar char="£"/>
            </a:pPr>
            <a:r>
              <a:rPr lang="en-US" dirty="0" smtClean="0"/>
              <a:t>Always display text as the same size (uncheck)</a:t>
            </a:r>
          </a:p>
          <a:p>
            <a:pPr marL="270000" lvl="1" indent="0">
              <a:buNone/>
            </a:pPr>
            <a:endParaRPr lang="en-US" sz="800" dirty="0" smtClean="0"/>
          </a:p>
          <a:p>
            <a:pPr lvl="1">
              <a:buFont typeface="Arial" pitchFamily="34" charset="0"/>
              <a:buChar char="•"/>
            </a:pPr>
            <a:r>
              <a:rPr lang="en-US" dirty="0" smtClean="0"/>
              <a:t>Set the Text scale at the appropriate level for best viewing results for the intended size range of the product</a:t>
            </a:r>
            <a:endParaRPr lang="en-US" dirty="0"/>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1174" y="255286"/>
            <a:ext cx="2960086" cy="20736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0087" y="2328901"/>
            <a:ext cx="2971173" cy="21476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7224" y="3402721"/>
            <a:ext cx="4933950" cy="1104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011174" y="1962150"/>
            <a:ext cx="618226" cy="353943"/>
          </a:xfrm>
          <a:prstGeom prst="rect">
            <a:avLst/>
          </a:prstGeom>
          <a:noFill/>
        </p:spPr>
        <p:txBody>
          <a:bodyPr wrap="square" rtlCol="0">
            <a:spAutoFit/>
          </a:bodyPr>
          <a:lstStyle/>
          <a:p>
            <a:r>
              <a:rPr lang="en-US" dirty="0" smtClean="0"/>
              <a:t>1:1</a:t>
            </a:r>
            <a:endParaRPr lang="en-US" dirty="0"/>
          </a:p>
        </p:txBody>
      </p:sp>
      <p:sp>
        <p:nvSpPr>
          <p:cNvPr id="9" name="TextBox 8"/>
          <p:cNvSpPr txBox="1"/>
          <p:nvPr/>
        </p:nvSpPr>
        <p:spPr>
          <a:xfrm>
            <a:off x="6011174" y="4122500"/>
            <a:ext cx="618226" cy="353943"/>
          </a:xfrm>
          <a:prstGeom prst="rect">
            <a:avLst/>
          </a:prstGeom>
          <a:noFill/>
        </p:spPr>
        <p:txBody>
          <a:bodyPr wrap="square" rtlCol="0">
            <a:spAutoFit/>
          </a:bodyPr>
          <a:lstStyle/>
          <a:p>
            <a:r>
              <a:rPr lang="en-US" dirty="0" smtClean="0"/>
              <a:t>2:1</a:t>
            </a:r>
            <a:endParaRPr lang="en-US" dirty="0"/>
          </a:p>
        </p:txBody>
      </p:sp>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55706" y="3432569"/>
            <a:ext cx="3206893" cy="1075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4093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Part and Assembly Templates</a:t>
            </a:r>
            <a:endParaRPr lang="en-US" dirty="0"/>
          </a:p>
        </p:txBody>
      </p:sp>
      <p:sp>
        <p:nvSpPr>
          <p:cNvPr id="3" name="Title 2"/>
          <p:cNvSpPr>
            <a:spLocks noGrp="1"/>
          </p:cNvSpPr>
          <p:nvPr>
            <p:ph type="title"/>
          </p:nvPr>
        </p:nvSpPr>
        <p:spPr/>
        <p:txBody>
          <a:bodyPr/>
          <a:lstStyle/>
          <a:p>
            <a:r>
              <a:rPr lang="en-US" dirty="0" smtClean="0"/>
              <a:t>Preparing SOLIDWORKS for MBD</a:t>
            </a:r>
            <a:endParaRPr lang="en-US" dirty="0"/>
          </a:p>
        </p:txBody>
      </p:sp>
      <p:sp>
        <p:nvSpPr>
          <p:cNvPr id="4" name="Content Placeholder 3"/>
          <p:cNvSpPr>
            <a:spLocks noGrp="1"/>
          </p:cNvSpPr>
          <p:nvPr>
            <p:ph sz="quarter" idx="15"/>
          </p:nvPr>
        </p:nvSpPr>
        <p:spPr>
          <a:xfrm>
            <a:off x="863601" y="1276350"/>
            <a:ext cx="4318000" cy="3167608"/>
          </a:xfrm>
        </p:spPr>
        <p:txBody>
          <a:bodyPr/>
          <a:lstStyle/>
          <a:p>
            <a:r>
              <a:rPr lang="en-US" dirty="0" smtClean="0"/>
              <a:t>Just as the scale of drawing views are adjusted based on sheet size to meet certain viewing requirements, scale of annotations should be adjusted in the modelling environment based on the size of the product.</a:t>
            </a:r>
          </a:p>
          <a:p>
            <a:pPr marL="0" indent="0">
              <a:buNone/>
            </a:pPr>
            <a:endParaRPr lang="en-US" sz="800" dirty="0" smtClean="0"/>
          </a:p>
          <a:p>
            <a:r>
              <a:rPr lang="en-US" dirty="0" smtClean="0"/>
              <a:t>Have </a:t>
            </a:r>
            <a:r>
              <a:rPr lang="en-US" dirty="0"/>
              <a:t>several parts and assemblies templates for various </a:t>
            </a:r>
            <a:r>
              <a:rPr lang="en-US" dirty="0" smtClean="0"/>
              <a:t>product size ranges that are common in your organization.</a:t>
            </a:r>
          </a:p>
          <a:p>
            <a:endParaRPr lang="en-US"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1128" y="1304925"/>
            <a:ext cx="3478072" cy="3019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5244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View settings Part and Assembly Templates</a:t>
            </a:r>
            <a:endParaRPr lang="en-US" dirty="0"/>
          </a:p>
        </p:txBody>
      </p:sp>
      <p:sp>
        <p:nvSpPr>
          <p:cNvPr id="3" name="Title 2"/>
          <p:cNvSpPr>
            <a:spLocks noGrp="1"/>
          </p:cNvSpPr>
          <p:nvPr>
            <p:ph type="title"/>
          </p:nvPr>
        </p:nvSpPr>
        <p:spPr/>
        <p:txBody>
          <a:bodyPr/>
          <a:lstStyle/>
          <a:p>
            <a:r>
              <a:rPr lang="en-US" dirty="0" smtClean="0"/>
              <a:t>Preparing SOLIDWORKS for MBD</a:t>
            </a:r>
            <a:endParaRPr lang="en-US" dirty="0"/>
          </a:p>
        </p:txBody>
      </p:sp>
      <p:sp>
        <p:nvSpPr>
          <p:cNvPr id="4" name="Content Placeholder 3"/>
          <p:cNvSpPr>
            <a:spLocks noGrp="1"/>
          </p:cNvSpPr>
          <p:nvPr>
            <p:ph sz="quarter" idx="15"/>
          </p:nvPr>
        </p:nvSpPr>
        <p:spPr>
          <a:xfrm>
            <a:off x="863601" y="1276350"/>
            <a:ext cx="4806112" cy="3167608"/>
          </a:xfrm>
        </p:spPr>
        <p:txBody>
          <a:bodyPr/>
          <a:lstStyle/>
          <a:p>
            <a:r>
              <a:rPr lang="en-US" dirty="0" smtClean="0"/>
              <a:t>View settings can also be controlled via the right-click menu on Annotations folder in Feature Tree.</a:t>
            </a:r>
          </a:p>
          <a:p>
            <a:pPr marL="0" indent="0">
              <a:buNone/>
            </a:pPr>
            <a:endParaRPr lang="en-US" sz="800" dirty="0" smtClean="0"/>
          </a:p>
          <a:p>
            <a:r>
              <a:rPr lang="en-US" dirty="0" smtClean="0"/>
              <a:t>All Annotations in View 			  </a:t>
            </a:r>
            <a:r>
              <a:rPr lang="en-US" dirty="0" err="1" smtClean="0"/>
              <a:t>pulldown</a:t>
            </a:r>
            <a:r>
              <a:rPr lang="en-US" dirty="0" smtClean="0"/>
              <a:t> menu controls all 	  annotations at once.</a:t>
            </a:r>
          </a:p>
          <a:p>
            <a:pPr marL="270000" lvl="1" indent="0">
              <a:buNone/>
            </a:pPr>
            <a:endParaRPr lang="en-US" sz="800" dirty="0" smtClean="0"/>
          </a:p>
          <a:p>
            <a:pPr marL="0" indent="0">
              <a:buNone/>
            </a:pPr>
            <a:endParaRPr lang="en-US" dirty="0"/>
          </a:p>
        </p:txBody>
      </p:sp>
      <p:pic>
        <p:nvPicPr>
          <p:cNvPr id="41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266700"/>
            <a:ext cx="3571875" cy="2381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descr="C:\Users\mlorono\AppData\Local\Temp\SNAGHTML5b1cf0b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1962150"/>
            <a:ext cx="2133600" cy="309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88133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View settings Assembly Templates</a:t>
            </a:r>
            <a:endParaRPr lang="en-US" dirty="0"/>
          </a:p>
        </p:txBody>
      </p:sp>
      <p:sp>
        <p:nvSpPr>
          <p:cNvPr id="3" name="Title 2"/>
          <p:cNvSpPr>
            <a:spLocks noGrp="1"/>
          </p:cNvSpPr>
          <p:nvPr>
            <p:ph type="title"/>
          </p:nvPr>
        </p:nvSpPr>
        <p:spPr/>
        <p:txBody>
          <a:bodyPr/>
          <a:lstStyle/>
          <a:p>
            <a:r>
              <a:rPr lang="en-US" dirty="0" smtClean="0"/>
              <a:t>Preparing SOLIDWORKS for MBD</a:t>
            </a:r>
            <a:endParaRPr lang="en-US" dirty="0"/>
          </a:p>
        </p:txBody>
      </p:sp>
      <p:sp>
        <p:nvSpPr>
          <p:cNvPr id="4" name="Content Placeholder 3"/>
          <p:cNvSpPr>
            <a:spLocks noGrp="1"/>
          </p:cNvSpPr>
          <p:nvPr>
            <p:ph sz="quarter" idx="15"/>
          </p:nvPr>
        </p:nvSpPr>
        <p:spPr>
          <a:xfrm>
            <a:off x="863600" y="1276350"/>
            <a:ext cx="7975600" cy="3167608"/>
          </a:xfrm>
        </p:spPr>
        <p:txBody>
          <a:bodyPr/>
          <a:lstStyle/>
          <a:p>
            <a:r>
              <a:rPr lang="en-US" sz="1800" dirty="0" smtClean="0"/>
              <a:t>As of SOLIDWORKS 2015 in Assemblies, you can show assembly level annotations separately from component level annotations from the </a:t>
            </a:r>
            <a:r>
              <a:rPr lang="en-US" sz="1800" i="1" dirty="0" smtClean="0"/>
              <a:t>View</a:t>
            </a:r>
            <a:r>
              <a:rPr lang="en-US" sz="1800" dirty="0" smtClean="0"/>
              <a:t> </a:t>
            </a:r>
            <a:r>
              <a:rPr lang="en-US" sz="1800" dirty="0" err="1" smtClean="0"/>
              <a:t>pulldown</a:t>
            </a:r>
            <a:r>
              <a:rPr lang="en-US" sz="1800" dirty="0" smtClean="0"/>
              <a:t> menu.</a:t>
            </a:r>
          </a:p>
          <a:p>
            <a:pPr marL="270000" lvl="1" indent="0">
              <a:buNone/>
            </a:pPr>
            <a:endParaRPr lang="en-US" sz="800" dirty="0" smtClean="0"/>
          </a:p>
          <a:p>
            <a:pPr marL="0" indent="0">
              <a:buNone/>
            </a:pPr>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0600" y="2038350"/>
            <a:ext cx="2895600" cy="2403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mlorono\AppData\Local\Temp\SNAGHTML46b4d05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2038350"/>
            <a:ext cx="1527175" cy="240392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5000" y="2038351"/>
            <a:ext cx="2668454" cy="2403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25087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4"/>
          </p:nvPr>
        </p:nvSpPr>
        <p:spPr/>
        <p:txBody>
          <a:bodyPr/>
          <a:lstStyle/>
          <a:p>
            <a:r>
              <a:rPr lang="en-US" dirty="0" smtClean="0"/>
              <a:t>Product Definition Manager for Drawings and MBD</a:t>
            </a:r>
            <a:endParaRPr lang="en-US" dirty="0"/>
          </a:p>
        </p:txBody>
      </p:sp>
      <p:sp>
        <p:nvSpPr>
          <p:cNvPr id="9" name="Title 8"/>
          <p:cNvSpPr>
            <a:spLocks noGrp="1"/>
          </p:cNvSpPr>
          <p:nvPr>
            <p:ph type="title"/>
          </p:nvPr>
        </p:nvSpPr>
        <p:spPr/>
        <p:txBody>
          <a:bodyPr/>
          <a:lstStyle/>
          <a:p>
            <a:r>
              <a:rPr lang="en-US" dirty="0" smtClean="0"/>
              <a:t>Matthew Lorono: Who am I?</a:t>
            </a:r>
            <a:endParaRPr lang="en-US" dirty="0"/>
          </a:p>
        </p:txBody>
      </p:sp>
      <p:sp>
        <p:nvSpPr>
          <p:cNvPr id="11" name="Content Placeholder 10"/>
          <p:cNvSpPr>
            <a:spLocks noGrp="1"/>
          </p:cNvSpPr>
          <p:nvPr>
            <p:ph sz="quarter" idx="15"/>
          </p:nvPr>
        </p:nvSpPr>
        <p:spPr>
          <a:xfrm>
            <a:off x="863600" y="1276350"/>
            <a:ext cx="7777163" cy="3276600"/>
          </a:xfrm>
        </p:spPr>
        <p:txBody>
          <a:bodyPr>
            <a:normAutofit fontScale="85000" lnSpcReduction="20000"/>
          </a:bodyPr>
          <a:lstStyle/>
          <a:p>
            <a:r>
              <a:rPr lang="en-US" dirty="0" smtClean="0"/>
              <a:t>Product Definition team looks at many sources to determine enhancements for each major (yearly) release.</a:t>
            </a:r>
          </a:p>
          <a:p>
            <a:r>
              <a:rPr lang="en-US" dirty="0" smtClean="0"/>
              <a:t>We actively interface with customers on SOLIDWORKS Forums.</a:t>
            </a:r>
          </a:p>
          <a:p>
            <a:r>
              <a:rPr lang="en-US" dirty="0" smtClean="0"/>
              <a:t>We process Enhancement Requests submitted by our customers.</a:t>
            </a:r>
          </a:p>
          <a:p>
            <a:r>
              <a:rPr lang="en-US" dirty="0" smtClean="0"/>
              <a:t>We meet with customers face-to-face at events like SOLIDWORKS WORLD.</a:t>
            </a:r>
          </a:p>
          <a:p>
            <a:r>
              <a:rPr lang="en-US" dirty="0" smtClean="0"/>
              <a:t>We conduct over </a:t>
            </a:r>
            <a:r>
              <a:rPr lang="en-US" dirty="0" smtClean="0"/>
              <a:t>300 </a:t>
            </a:r>
            <a:r>
              <a:rPr lang="en-US" dirty="0" smtClean="0"/>
              <a:t>customer visits each year, learning on-site directly from customers about how SOLIDWORKS is and is not meeting your product needs.  </a:t>
            </a:r>
          </a:p>
          <a:p>
            <a:pPr lvl="1"/>
            <a:r>
              <a:rPr lang="en-US" dirty="0" smtClean="0"/>
              <a:t>We also offer a program where we can work within a customer’s operation for 3 to 5 days as “one of the minions” to learn first-hand about what you are experiencing in your daily use of our applications.</a:t>
            </a:r>
          </a:p>
          <a:p>
            <a:r>
              <a:rPr lang="en-US" dirty="0" smtClean="0"/>
              <a:t>We use everything we learn from interacting with customers to design changes for each major release of SOLIDWORKS and other products.</a:t>
            </a:r>
          </a:p>
          <a:p>
            <a:r>
              <a:rPr lang="en-US" dirty="0" smtClean="0"/>
              <a:t>We valid our designs with Alpha and Beta testing.</a:t>
            </a:r>
            <a:endParaRPr lang="en-US" dirty="0"/>
          </a:p>
        </p:txBody>
      </p:sp>
    </p:spTree>
    <p:extLst>
      <p:ext uri="{BB962C8B-B14F-4D97-AF65-F5344CB8AC3E}">
        <p14:creationId xmlns:p14="http://schemas.microsoft.com/office/powerpoint/2010/main" val="36815613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2735263" y="895350"/>
            <a:ext cx="6408737" cy="374650"/>
          </a:xfrm>
        </p:spPr>
        <p:txBody>
          <a:bodyPr/>
          <a:lstStyle/>
          <a:p>
            <a:r>
              <a:rPr lang="en-US" dirty="0" smtClean="0"/>
              <a:t>Annotation Views</a:t>
            </a:r>
            <a:endParaRPr lang="en-US" dirty="0"/>
          </a:p>
        </p:txBody>
      </p:sp>
      <p:sp>
        <p:nvSpPr>
          <p:cNvPr id="3" name="TextBox 2"/>
          <p:cNvSpPr txBox="1"/>
          <p:nvPr/>
        </p:nvSpPr>
        <p:spPr>
          <a:xfrm>
            <a:off x="838200" y="2647950"/>
            <a:ext cx="7315200" cy="1938992"/>
          </a:xfrm>
          <a:prstGeom prst="rect">
            <a:avLst/>
          </a:prstGeom>
          <a:noFill/>
        </p:spPr>
        <p:txBody>
          <a:bodyPr wrap="square" rtlCol="0">
            <a:spAutoFit/>
          </a:bodyPr>
          <a:lstStyle/>
          <a:p>
            <a:pPr marL="342900" indent="-342900">
              <a:buFont typeface="Arial" pitchFamily="34" charset="0"/>
              <a:buChar char="•"/>
            </a:pPr>
            <a:r>
              <a:rPr lang="en-US" sz="2000" dirty="0" smtClean="0"/>
              <a:t>What are Annotation Views?</a:t>
            </a:r>
          </a:p>
          <a:p>
            <a:pPr marL="342900" indent="-342900">
              <a:buFont typeface="Arial" pitchFamily="34" charset="0"/>
              <a:buChar char="•"/>
            </a:pPr>
            <a:r>
              <a:rPr lang="en-US" sz="2000" dirty="0" smtClean="0"/>
              <a:t>Using Annotation Views</a:t>
            </a:r>
          </a:p>
          <a:p>
            <a:pPr marL="342900" indent="-342900">
              <a:buFont typeface="Arial" pitchFamily="34" charset="0"/>
              <a:buChar char="•"/>
            </a:pPr>
            <a:r>
              <a:rPr lang="en-US" sz="2000" dirty="0" smtClean="0"/>
              <a:t>Reassigning Annotation Views</a:t>
            </a:r>
          </a:p>
          <a:p>
            <a:pPr marL="342900" indent="-342900">
              <a:buFont typeface="Arial" pitchFamily="34" charset="0"/>
              <a:buChar char="•"/>
            </a:pPr>
            <a:endParaRPr lang="en-US" sz="2000" dirty="0" smtClean="0"/>
          </a:p>
          <a:p>
            <a:pPr marL="342900" indent="-342900">
              <a:buFont typeface="Arial" pitchFamily="34" charset="0"/>
              <a:buChar char="•"/>
            </a:pPr>
            <a:endParaRPr lang="en-US" sz="2000" dirty="0"/>
          </a:p>
          <a:p>
            <a:pPr marL="285750" indent="-285750">
              <a:buFont typeface="Arial" pitchFamily="34" charset="0"/>
              <a:buChar char="•"/>
            </a:pPr>
            <a:endParaRPr lang="en-US" sz="2000" dirty="0"/>
          </a:p>
        </p:txBody>
      </p:sp>
    </p:spTree>
    <p:extLst>
      <p:ext uri="{BB962C8B-B14F-4D97-AF65-F5344CB8AC3E}">
        <p14:creationId xmlns:p14="http://schemas.microsoft.com/office/powerpoint/2010/main" val="37781123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2157" y="2328862"/>
            <a:ext cx="1938983" cy="2162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 Placeholder 1"/>
          <p:cNvSpPr>
            <a:spLocks noGrp="1"/>
          </p:cNvSpPr>
          <p:nvPr>
            <p:ph type="body" sz="quarter" idx="14"/>
          </p:nvPr>
        </p:nvSpPr>
        <p:spPr/>
        <p:txBody>
          <a:bodyPr/>
          <a:lstStyle/>
          <a:p>
            <a:r>
              <a:rPr lang="en-US" dirty="0" smtClean="0"/>
              <a:t>And, why are they important for MBD?</a:t>
            </a:r>
            <a:endParaRPr lang="en-US" dirty="0"/>
          </a:p>
        </p:txBody>
      </p:sp>
      <p:sp>
        <p:nvSpPr>
          <p:cNvPr id="3" name="Title 2"/>
          <p:cNvSpPr>
            <a:spLocks noGrp="1"/>
          </p:cNvSpPr>
          <p:nvPr>
            <p:ph type="title"/>
          </p:nvPr>
        </p:nvSpPr>
        <p:spPr/>
        <p:txBody>
          <a:bodyPr/>
          <a:lstStyle/>
          <a:p>
            <a:r>
              <a:rPr lang="en-US" dirty="0" smtClean="0"/>
              <a:t>What are Annotation Views?</a:t>
            </a:r>
            <a:endParaRPr lang="en-US" dirty="0"/>
          </a:p>
        </p:txBody>
      </p:sp>
      <p:sp>
        <p:nvSpPr>
          <p:cNvPr id="4" name="Content Placeholder 3"/>
          <p:cNvSpPr>
            <a:spLocks noGrp="1"/>
          </p:cNvSpPr>
          <p:nvPr>
            <p:ph sz="quarter" idx="15"/>
          </p:nvPr>
        </p:nvSpPr>
        <p:spPr>
          <a:xfrm>
            <a:off x="863601" y="1276350"/>
            <a:ext cx="6146800" cy="1524000"/>
          </a:xfrm>
        </p:spPr>
        <p:txBody>
          <a:bodyPr>
            <a:normAutofit fontScale="92500" lnSpcReduction="10000"/>
          </a:bodyPr>
          <a:lstStyle/>
          <a:p>
            <a:r>
              <a:rPr lang="en-US" dirty="0" smtClean="0"/>
              <a:t>Annotation Views are a collection of invisible parallel planes upon which dimensions, notes and other annotations are placed within the 3D model.</a:t>
            </a:r>
          </a:p>
          <a:p>
            <a:r>
              <a:rPr lang="en-US" dirty="0" smtClean="0"/>
              <a:t>Annotations Views are best viewed as is normal to screen, based on model orientation.</a:t>
            </a:r>
          </a:p>
          <a:p>
            <a:pPr marL="0" indent="0">
              <a:buNone/>
            </a:pPr>
            <a:endParaRPr lang="en-US" dirty="0"/>
          </a:p>
        </p:txBody>
      </p:sp>
      <p:pic>
        <p:nvPicPr>
          <p:cNvPr id="92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8200" y="2876550"/>
            <a:ext cx="1828800" cy="15273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800" y="2876406"/>
            <a:ext cx="1811547" cy="15211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011838" y="1514883"/>
            <a:ext cx="2057400" cy="2970044"/>
          </a:xfrm>
          <a:prstGeom prst="rect">
            <a:avLst/>
          </a:prstGeom>
          <a:noFill/>
        </p:spPr>
        <p:txBody>
          <a:bodyPr wrap="square" rtlCol="0">
            <a:spAutoFit/>
          </a:bodyPr>
          <a:lstStyle/>
          <a:p>
            <a:r>
              <a:rPr lang="en-US" dirty="0" smtClean="0"/>
              <a:t>Note: Even </a:t>
            </a:r>
            <a:r>
              <a:rPr lang="en-US" dirty="0"/>
              <a:t>when “flat to screen” display options are set, annotations are still placed on </a:t>
            </a:r>
            <a:r>
              <a:rPr lang="en-US" dirty="0" smtClean="0"/>
              <a:t>invisible planes aligned to Annotation </a:t>
            </a:r>
            <a:r>
              <a:rPr lang="en-US" dirty="0"/>
              <a:t>Views </a:t>
            </a:r>
            <a:r>
              <a:rPr lang="en-US" dirty="0" smtClean="0"/>
              <a:t>for placement of leaders</a:t>
            </a:r>
            <a:r>
              <a:rPr lang="en-US" dirty="0"/>
              <a:t>, dimension lines, and establish a location within the model space</a:t>
            </a:r>
            <a:r>
              <a:rPr lang="en-US" dirty="0" smtClean="0"/>
              <a:t>.</a:t>
            </a:r>
            <a:endParaRPr lang="en-US" dirty="0"/>
          </a:p>
        </p:txBody>
      </p:sp>
    </p:spTree>
    <p:extLst>
      <p:ext uri="{BB962C8B-B14F-4D97-AF65-F5344CB8AC3E}">
        <p14:creationId xmlns:p14="http://schemas.microsoft.com/office/powerpoint/2010/main" val="40076171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Commands and messages</a:t>
            </a:r>
            <a:endParaRPr lang="en-US" dirty="0"/>
          </a:p>
        </p:txBody>
      </p:sp>
      <p:sp>
        <p:nvSpPr>
          <p:cNvPr id="3" name="Title 2"/>
          <p:cNvSpPr>
            <a:spLocks noGrp="1"/>
          </p:cNvSpPr>
          <p:nvPr>
            <p:ph type="title"/>
          </p:nvPr>
        </p:nvSpPr>
        <p:spPr/>
        <p:txBody>
          <a:bodyPr/>
          <a:lstStyle/>
          <a:p>
            <a:r>
              <a:rPr lang="en-US" dirty="0" smtClean="0"/>
              <a:t>Using Annotation Views</a:t>
            </a:r>
            <a:endParaRPr lang="en-US" dirty="0"/>
          </a:p>
        </p:txBody>
      </p:sp>
      <p:sp>
        <p:nvSpPr>
          <p:cNvPr id="4" name="Content Placeholder 3"/>
          <p:cNvSpPr>
            <a:spLocks noGrp="1"/>
          </p:cNvSpPr>
          <p:nvPr>
            <p:ph sz="quarter" idx="15"/>
          </p:nvPr>
        </p:nvSpPr>
        <p:spPr>
          <a:xfrm>
            <a:off x="863600" y="1276350"/>
            <a:ext cx="7777163" cy="3352800"/>
          </a:xfrm>
        </p:spPr>
        <p:txBody>
          <a:bodyPr>
            <a:normAutofit fontScale="92500" lnSpcReduction="10000"/>
          </a:bodyPr>
          <a:lstStyle/>
          <a:p>
            <a:r>
              <a:rPr lang="en-US" dirty="0" smtClean="0"/>
              <a:t>Upon creation, annotations are automatically added to the most likely Annotation View on a plane that is applicable to the associated geometry.</a:t>
            </a:r>
          </a:p>
          <a:p>
            <a:r>
              <a:rPr lang="en-US" dirty="0" smtClean="0"/>
              <a:t>When no Annotation View is likely, SOLIDWORKS will ask to create a new one.</a:t>
            </a:r>
          </a:p>
          <a:p>
            <a:pPr marL="0" indent="0">
              <a:buNone/>
            </a:pPr>
            <a:endParaRPr lang="en-US" sz="3000" dirty="0" smtClean="0"/>
          </a:p>
          <a:p>
            <a:pPr marL="0" indent="0">
              <a:buNone/>
            </a:pPr>
            <a:endParaRPr lang="en-US" sz="3200" dirty="0" smtClean="0"/>
          </a:p>
          <a:p>
            <a:r>
              <a:rPr lang="en-US" dirty="0" smtClean="0"/>
              <a:t>If an annotation is not placed on any Annotation View (usually by user choice), then that annotation will be placed in the </a:t>
            </a:r>
            <a:r>
              <a:rPr lang="en-US" i="1" dirty="0" smtClean="0"/>
              <a:t>Unassigned Items </a:t>
            </a:r>
            <a:r>
              <a:rPr lang="en-US" dirty="0" smtClean="0"/>
              <a:t>Annotation View.</a:t>
            </a:r>
          </a:p>
          <a:p>
            <a:r>
              <a:rPr lang="en-US" i="1" dirty="0" smtClean="0"/>
              <a:t>Unassigned Items </a:t>
            </a:r>
            <a:r>
              <a:rPr lang="en-US" dirty="0" smtClean="0"/>
              <a:t>is the only Annotation View where annotations are not required to be on parallel planes to each other.</a:t>
            </a:r>
            <a:endParaRPr lang="en-US" dirty="0"/>
          </a:p>
        </p:txBody>
      </p:sp>
      <p:pic>
        <p:nvPicPr>
          <p:cNvPr id="10242" name="Picture 2" descr="C:\Users\mlorono\AppData\Local\Temp\SNAGHTML5beccb5c.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2266950"/>
            <a:ext cx="2810827" cy="954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32529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Commands and messages</a:t>
            </a:r>
            <a:endParaRPr lang="en-US" dirty="0"/>
          </a:p>
        </p:txBody>
      </p:sp>
      <p:sp>
        <p:nvSpPr>
          <p:cNvPr id="3" name="Title 2"/>
          <p:cNvSpPr>
            <a:spLocks noGrp="1"/>
          </p:cNvSpPr>
          <p:nvPr>
            <p:ph type="title"/>
          </p:nvPr>
        </p:nvSpPr>
        <p:spPr/>
        <p:txBody>
          <a:bodyPr/>
          <a:lstStyle/>
          <a:p>
            <a:r>
              <a:rPr lang="en-US" dirty="0" smtClean="0"/>
              <a:t>Using Annotation Views</a:t>
            </a:r>
            <a:endParaRPr lang="en-US" dirty="0"/>
          </a:p>
        </p:txBody>
      </p:sp>
      <p:sp>
        <p:nvSpPr>
          <p:cNvPr id="4" name="Content Placeholder 3"/>
          <p:cNvSpPr>
            <a:spLocks noGrp="1"/>
          </p:cNvSpPr>
          <p:nvPr>
            <p:ph sz="quarter" idx="15"/>
          </p:nvPr>
        </p:nvSpPr>
        <p:spPr>
          <a:xfrm>
            <a:off x="863600" y="1276350"/>
            <a:ext cx="7777163" cy="3352800"/>
          </a:xfrm>
        </p:spPr>
        <p:txBody>
          <a:bodyPr>
            <a:normAutofit/>
          </a:bodyPr>
          <a:lstStyle/>
          <a:p>
            <a:r>
              <a:rPr lang="en-US" dirty="0" smtClean="0"/>
              <a:t>Switch to an Annotation View:  Right-click on the                                             view in the Feature Tree and selected “Activate                                                      and Reorient”.</a:t>
            </a:r>
          </a:p>
          <a:p>
            <a:pPr lvl="1"/>
            <a:r>
              <a:rPr lang="en-US" dirty="0" smtClean="0"/>
              <a:t>Only dimensions that are visible in the selected			         Annotation View will be visible while normal to the			        screen.</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1047750"/>
            <a:ext cx="2857500" cy="1857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6800" y="3105150"/>
            <a:ext cx="260322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3101076"/>
            <a:ext cx="2209799" cy="172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Left Arrow 4"/>
          <p:cNvSpPr/>
          <p:nvPr/>
        </p:nvSpPr>
        <p:spPr>
          <a:xfrm rot="12062497">
            <a:off x="3861808" y="3682205"/>
            <a:ext cx="291104" cy="270464"/>
          </a:xfrm>
          <a:prstGeom prst="lef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6083301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Show and Hide</a:t>
            </a:r>
            <a:endParaRPr lang="en-US" dirty="0"/>
          </a:p>
        </p:txBody>
      </p:sp>
      <p:sp>
        <p:nvSpPr>
          <p:cNvPr id="3" name="Title 2"/>
          <p:cNvSpPr>
            <a:spLocks noGrp="1"/>
          </p:cNvSpPr>
          <p:nvPr>
            <p:ph type="title"/>
          </p:nvPr>
        </p:nvSpPr>
        <p:spPr/>
        <p:txBody>
          <a:bodyPr/>
          <a:lstStyle/>
          <a:p>
            <a:r>
              <a:rPr lang="en-US" dirty="0" smtClean="0"/>
              <a:t>Using Annotation Views</a:t>
            </a:r>
            <a:endParaRPr lang="en-US" dirty="0"/>
          </a:p>
        </p:txBody>
      </p:sp>
      <p:sp>
        <p:nvSpPr>
          <p:cNvPr id="4" name="Content Placeholder 3"/>
          <p:cNvSpPr>
            <a:spLocks noGrp="1"/>
          </p:cNvSpPr>
          <p:nvPr>
            <p:ph sz="quarter" idx="15"/>
          </p:nvPr>
        </p:nvSpPr>
        <p:spPr/>
        <p:txBody>
          <a:bodyPr/>
          <a:lstStyle/>
          <a:p>
            <a:r>
              <a:rPr lang="en-US" dirty="0" smtClean="0"/>
              <a:t>Annotation Views can be turned on and off, similar to layers on drawings.</a:t>
            </a:r>
          </a:p>
          <a:p>
            <a:pPr lvl="1"/>
            <a:r>
              <a:rPr lang="en-US" dirty="0" smtClean="0"/>
              <a:t>In the Feature Tree, right-click on view and select “Show” or “Hide” to change the visibility setting.</a:t>
            </a:r>
            <a:endParaRPr 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343150"/>
            <a:ext cx="2345436" cy="205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348542"/>
            <a:ext cx="2444675" cy="205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77265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Changing the Annotation View of a selected annotation</a:t>
            </a:r>
            <a:endParaRPr lang="en-US" dirty="0"/>
          </a:p>
        </p:txBody>
      </p:sp>
      <p:sp>
        <p:nvSpPr>
          <p:cNvPr id="3" name="Title 2"/>
          <p:cNvSpPr>
            <a:spLocks noGrp="1"/>
          </p:cNvSpPr>
          <p:nvPr>
            <p:ph type="title"/>
          </p:nvPr>
        </p:nvSpPr>
        <p:spPr/>
        <p:txBody>
          <a:bodyPr/>
          <a:lstStyle/>
          <a:p>
            <a:r>
              <a:rPr lang="en-US" dirty="0" smtClean="0"/>
              <a:t>Reassigning Annotation Views</a:t>
            </a:r>
            <a:endParaRPr lang="en-US" dirty="0"/>
          </a:p>
        </p:txBody>
      </p:sp>
      <p:sp>
        <p:nvSpPr>
          <p:cNvPr id="4" name="Content Placeholder 3"/>
          <p:cNvSpPr>
            <a:spLocks noGrp="1"/>
          </p:cNvSpPr>
          <p:nvPr>
            <p:ph sz="quarter" idx="15"/>
          </p:nvPr>
        </p:nvSpPr>
        <p:spPr/>
        <p:txBody>
          <a:bodyPr/>
          <a:lstStyle/>
          <a:p>
            <a:pPr marL="457200" indent="-457200">
              <a:buFont typeface="+mj-lt"/>
              <a:buAutoNum type="arabicPeriod"/>
            </a:pPr>
            <a:r>
              <a:rPr lang="en-US" dirty="0" smtClean="0"/>
              <a:t>Right-click on the annotation.  </a:t>
            </a:r>
          </a:p>
          <a:p>
            <a:pPr marL="457200" indent="-457200">
              <a:buFont typeface="+mj-lt"/>
              <a:buAutoNum type="arabicPeriod"/>
            </a:pPr>
            <a:r>
              <a:rPr lang="en-US" dirty="0" smtClean="0"/>
              <a:t>Mouse over </a:t>
            </a:r>
            <a:r>
              <a:rPr lang="en-US" i="1" dirty="0" smtClean="0"/>
              <a:t>Change Annotation View (*</a:t>
            </a:r>
            <a:r>
              <a:rPr lang="en-US" i="1" dirty="0" err="1" smtClean="0"/>
              <a:t>xxxx</a:t>
            </a:r>
            <a:r>
              <a:rPr lang="en-US" i="1" dirty="0" smtClean="0"/>
              <a:t>)</a:t>
            </a:r>
            <a:r>
              <a:rPr lang="en-US" dirty="0" smtClean="0"/>
              <a:t>.  A list of valid Annotation Views will show up in the list.  </a:t>
            </a:r>
          </a:p>
          <a:p>
            <a:pPr marL="457200" indent="-457200">
              <a:buFont typeface="+mj-lt"/>
              <a:buAutoNum type="arabicPeriod"/>
            </a:pPr>
            <a:r>
              <a:rPr lang="en-US" dirty="0" smtClean="0"/>
              <a:t>Select another Annotation View to reassign the annotation.</a:t>
            </a:r>
            <a:endParaRPr lang="en-US"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876550"/>
            <a:ext cx="6324600" cy="16358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C:\Users\mlorono\AppData\Local\Temp\SNAGHTML3713c9e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3257550"/>
            <a:ext cx="1304925" cy="9525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876800" y="2870079"/>
            <a:ext cx="1981200" cy="615553"/>
          </a:xfrm>
          <a:prstGeom prst="rect">
            <a:avLst/>
          </a:prstGeom>
          <a:noFill/>
        </p:spPr>
        <p:txBody>
          <a:bodyPr wrap="square" rtlCol="0">
            <a:spAutoFit/>
          </a:bodyPr>
          <a:lstStyle/>
          <a:p>
            <a:r>
              <a:rPr lang="en-US" b="1" dirty="0" smtClean="0">
                <a:solidFill>
                  <a:srgbClr val="FF0000"/>
                </a:solidFill>
              </a:rPr>
              <a:t>SW2014 and previous  releases: </a:t>
            </a:r>
            <a:endParaRPr lang="en-US" b="1" dirty="0">
              <a:solidFill>
                <a:srgbClr val="FF0000"/>
              </a:solidFill>
            </a:endParaRPr>
          </a:p>
        </p:txBody>
      </p:sp>
      <p:sp>
        <p:nvSpPr>
          <p:cNvPr id="8" name="TextBox 7"/>
          <p:cNvSpPr txBox="1"/>
          <p:nvPr/>
        </p:nvSpPr>
        <p:spPr>
          <a:xfrm>
            <a:off x="7205662" y="2876550"/>
            <a:ext cx="1219200" cy="353943"/>
          </a:xfrm>
          <a:prstGeom prst="rect">
            <a:avLst/>
          </a:prstGeom>
          <a:noFill/>
        </p:spPr>
        <p:txBody>
          <a:bodyPr wrap="square" rtlCol="0">
            <a:spAutoFit/>
          </a:bodyPr>
          <a:lstStyle/>
          <a:p>
            <a:r>
              <a:rPr lang="en-US" b="1" dirty="0" smtClean="0">
                <a:solidFill>
                  <a:srgbClr val="FF0000"/>
                </a:solidFill>
              </a:rPr>
              <a:t>SW2015:</a:t>
            </a:r>
            <a:endParaRPr lang="en-US" b="1" dirty="0">
              <a:solidFill>
                <a:srgbClr val="FF0000"/>
              </a:solidFill>
            </a:endParaRPr>
          </a:p>
        </p:txBody>
      </p:sp>
    </p:spTree>
    <p:extLst>
      <p:ext uri="{BB962C8B-B14F-4D97-AF65-F5344CB8AC3E}">
        <p14:creationId xmlns:p14="http://schemas.microsoft.com/office/powerpoint/2010/main" val="9673202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799" y="2266950"/>
            <a:ext cx="3828705"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14"/>
          </p:nvPr>
        </p:nvSpPr>
        <p:spPr/>
        <p:txBody>
          <a:bodyPr/>
          <a:lstStyle/>
          <a:p>
            <a:r>
              <a:rPr lang="en-US" dirty="0" smtClean="0"/>
              <a:t>Always flat to screen and relative to model.</a:t>
            </a:r>
            <a:endParaRPr lang="en-US" dirty="0"/>
          </a:p>
        </p:txBody>
      </p:sp>
      <p:sp>
        <p:nvSpPr>
          <p:cNvPr id="3" name="Title 2"/>
          <p:cNvSpPr>
            <a:spLocks noGrp="1"/>
          </p:cNvSpPr>
          <p:nvPr>
            <p:ph type="title"/>
          </p:nvPr>
        </p:nvSpPr>
        <p:spPr/>
        <p:txBody>
          <a:bodyPr/>
          <a:lstStyle/>
          <a:p>
            <a:r>
              <a:rPr lang="en-US" dirty="0" smtClean="0"/>
              <a:t>Notes Area Annotation View</a:t>
            </a:r>
            <a:endParaRPr lang="en-US" dirty="0"/>
          </a:p>
        </p:txBody>
      </p:sp>
      <p:sp>
        <p:nvSpPr>
          <p:cNvPr id="4" name="Content Placeholder 3"/>
          <p:cNvSpPr>
            <a:spLocks noGrp="1"/>
          </p:cNvSpPr>
          <p:nvPr>
            <p:ph sz="quarter" idx="15"/>
          </p:nvPr>
        </p:nvSpPr>
        <p:spPr/>
        <p:txBody>
          <a:bodyPr/>
          <a:lstStyle/>
          <a:p>
            <a:r>
              <a:rPr lang="en-US" dirty="0" smtClean="0"/>
              <a:t>In SOLIDWORKS 2014, a new type of annotation was introduced, called Notes Area.  This is in compliance with ASME Y14.41 requirements.</a:t>
            </a:r>
          </a:p>
          <a:p>
            <a:pPr marL="0" indent="0">
              <a:buNone/>
            </a:pP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0851" y="2038350"/>
            <a:ext cx="2971800" cy="2286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87452" y="2079493"/>
            <a:ext cx="2751748" cy="2245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urved Left Arrow 4"/>
          <p:cNvSpPr/>
          <p:nvPr/>
        </p:nvSpPr>
        <p:spPr>
          <a:xfrm rot="16200000">
            <a:off x="5638800" y="2495550"/>
            <a:ext cx="762000" cy="106680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2509594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2735263" y="895350"/>
            <a:ext cx="6408737" cy="374650"/>
          </a:xfrm>
        </p:spPr>
        <p:txBody>
          <a:bodyPr/>
          <a:lstStyle/>
          <a:p>
            <a:r>
              <a:rPr lang="en-US" dirty="0" smtClean="0"/>
              <a:t>Using the right SOLIDWORKS Tools for  Model Base Definition</a:t>
            </a:r>
            <a:endParaRPr lang="en-US" dirty="0"/>
          </a:p>
        </p:txBody>
      </p:sp>
      <p:sp>
        <p:nvSpPr>
          <p:cNvPr id="3" name="TextBox 2"/>
          <p:cNvSpPr txBox="1"/>
          <p:nvPr/>
        </p:nvSpPr>
        <p:spPr>
          <a:xfrm>
            <a:off x="838200" y="2647950"/>
            <a:ext cx="7315200" cy="1938992"/>
          </a:xfrm>
          <a:prstGeom prst="rect">
            <a:avLst/>
          </a:prstGeom>
          <a:noFill/>
        </p:spPr>
        <p:txBody>
          <a:bodyPr wrap="square" rtlCol="0">
            <a:spAutoFit/>
          </a:bodyPr>
          <a:lstStyle/>
          <a:p>
            <a:pPr marL="342900" indent="-342900">
              <a:buFont typeface="Arial" pitchFamily="34" charset="0"/>
              <a:buChar char="•"/>
            </a:pPr>
            <a:r>
              <a:rPr lang="en-US" sz="2000" dirty="0" err="1" smtClean="0"/>
              <a:t>DimXpert</a:t>
            </a:r>
            <a:endParaRPr lang="en-US" sz="2000" dirty="0" smtClean="0"/>
          </a:p>
          <a:p>
            <a:pPr marL="342900" indent="-342900">
              <a:buFont typeface="Arial" pitchFamily="34" charset="0"/>
              <a:buChar char="•"/>
            </a:pPr>
            <a:r>
              <a:rPr lang="en-US" sz="2000" dirty="0" smtClean="0"/>
              <a:t>Reference Dimensions</a:t>
            </a:r>
          </a:p>
          <a:p>
            <a:pPr marL="342900" indent="-342900">
              <a:buFont typeface="Arial" pitchFamily="34" charset="0"/>
              <a:buChar char="•"/>
            </a:pPr>
            <a:r>
              <a:rPr lang="en-US" sz="2000" dirty="0" smtClean="0"/>
              <a:t>Combination of both</a:t>
            </a:r>
          </a:p>
          <a:p>
            <a:pPr marL="342900" indent="-342900">
              <a:buFont typeface="Arial" pitchFamily="34" charset="0"/>
              <a:buChar char="•"/>
            </a:pPr>
            <a:endParaRPr lang="en-US" sz="2000" dirty="0" smtClean="0"/>
          </a:p>
          <a:p>
            <a:pPr marL="342900" indent="-342900">
              <a:buFont typeface="Arial" pitchFamily="34" charset="0"/>
              <a:buChar char="•"/>
            </a:pPr>
            <a:endParaRPr lang="en-US" sz="2000" dirty="0"/>
          </a:p>
          <a:p>
            <a:pPr marL="285750" indent="-285750">
              <a:buFont typeface="Arial" pitchFamily="34" charset="0"/>
              <a:buChar char="•"/>
            </a:pPr>
            <a:endParaRPr lang="en-US" sz="2000" dirty="0"/>
          </a:p>
        </p:txBody>
      </p:sp>
    </p:spTree>
    <p:extLst>
      <p:ext uri="{BB962C8B-B14F-4D97-AF65-F5344CB8AC3E}">
        <p14:creationId xmlns:p14="http://schemas.microsoft.com/office/powerpoint/2010/main" val="14090616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Know which tools to use and when</a:t>
            </a:r>
            <a:endParaRPr lang="en-US" dirty="0"/>
          </a:p>
        </p:txBody>
      </p:sp>
      <p:sp>
        <p:nvSpPr>
          <p:cNvPr id="3" name="Title 2"/>
          <p:cNvSpPr>
            <a:spLocks noGrp="1"/>
          </p:cNvSpPr>
          <p:nvPr>
            <p:ph type="title"/>
          </p:nvPr>
        </p:nvSpPr>
        <p:spPr/>
        <p:txBody>
          <a:bodyPr/>
          <a:lstStyle/>
          <a:p>
            <a:r>
              <a:rPr lang="en-US" dirty="0" smtClean="0"/>
              <a:t>Using SOLIDWORKS for Model Based Definition</a:t>
            </a:r>
            <a:endParaRPr lang="en-US" dirty="0"/>
          </a:p>
        </p:txBody>
      </p:sp>
      <p:sp>
        <p:nvSpPr>
          <p:cNvPr id="4" name="Content Placeholder 3"/>
          <p:cNvSpPr>
            <a:spLocks noGrp="1"/>
          </p:cNvSpPr>
          <p:nvPr>
            <p:ph sz="quarter" idx="15"/>
          </p:nvPr>
        </p:nvSpPr>
        <p:spPr>
          <a:xfrm>
            <a:off x="863601" y="1276350"/>
            <a:ext cx="6527800" cy="3167608"/>
          </a:xfrm>
        </p:spPr>
        <p:txBody>
          <a:bodyPr>
            <a:normAutofit/>
          </a:bodyPr>
          <a:lstStyle/>
          <a:p>
            <a:r>
              <a:rPr lang="en-US" dirty="0" err="1" smtClean="0"/>
              <a:t>DimXpert</a:t>
            </a:r>
            <a:r>
              <a:rPr lang="en-US" dirty="0" smtClean="0"/>
              <a:t> allows for quick creation of dimensions for a whole model in compliance with common methods for ASME Y14.5M-1994.  </a:t>
            </a:r>
          </a:p>
          <a:p>
            <a:pPr lvl="1"/>
            <a:r>
              <a:rPr lang="en-US" dirty="0" err="1" smtClean="0"/>
              <a:t>DimXpert</a:t>
            </a:r>
            <a:r>
              <a:rPr lang="en-US" dirty="0" smtClean="0"/>
              <a:t> schemes can be applied to </a:t>
            </a:r>
            <a:r>
              <a:rPr lang="en-US" dirty="0" err="1" smtClean="0"/>
              <a:t>TolAnalyst</a:t>
            </a:r>
            <a:r>
              <a:rPr lang="en-US" dirty="0" smtClean="0"/>
              <a:t> to analyze 	          tolerance stack-up of the model.  </a:t>
            </a:r>
          </a:p>
          <a:p>
            <a:pPr lvl="1"/>
            <a:r>
              <a:rPr lang="en-US" dirty="0" err="1" smtClean="0"/>
              <a:t>DimXpert</a:t>
            </a:r>
            <a:r>
              <a:rPr lang="en-US" dirty="0" smtClean="0"/>
              <a:t> also has many display controls available in Document Properties.</a:t>
            </a:r>
          </a:p>
          <a:p>
            <a:pPr marL="0" indent="0">
              <a:buNone/>
            </a:pPr>
            <a:r>
              <a:rPr lang="en-US" dirty="0" smtClean="0"/>
              <a:t>       Limitations:</a:t>
            </a:r>
          </a:p>
          <a:p>
            <a:pPr lvl="2"/>
            <a:r>
              <a:rPr lang="en-US" dirty="0" smtClean="0"/>
              <a:t>Cannot violate ASME Y14.5M-1994</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3536370"/>
            <a:ext cx="3952875" cy="772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90758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Know which tools to use and when</a:t>
            </a:r>
            <a:endParaRPr lang="en-US" dirty="0"/>
          </a:p>
        </p:txBody>
      </p:sp>
      <p:sp>
        <p:nvSpPr>
          <p:cNvPr id="3" name="Title 2"/>
          <p:cNvSpPr>
            <a:spLocks noGrp="1"/>
          </p:cNvSpPr>
          <p:nvPr>
            <p:ph type="title"/>
          </p:nvPr>
        </p:nvSpPr>
        <p:spPr/>
        <p:txBody>
          <a:bodyPr/>
          <a:lstStyle/>
          <a:p>
            <a:r>
              <a:rPr lang="en-US" dirty="0" smtClean="0"/>
              <a:t>Using SOLIDWORKS for Model Based Definition</a:t>
            </a:r>
            <a:endParaRPr lang="en-US" dirty="0"/>
          </a:p>
        </p:txBody>
      </p:sp>
      <p:sp>
        <p:nvSpPr>
          <p:cNvPr id="4" name="Content Placeholder 3"/>
          <p:cNvSpPr>
            <a:spLocks noGrp="1"/>
          </p:cNvSpPr>
          <p:nvPr>
            <p:ph sz="quarter" idx="15"/>
          </p:nvPr>
        </p:nvSpPr>
        <p:spPr>
          <a:xfrm>
            <a:off x="863601" y="1276350"/>
            <a:ext cx="4470400" cy="3352800"/>
          </a:xfrm>
        </p:spPr>
        <p:txBody>
          <a:bodyPr>
            <a:normAutofit/>
          </a:bodyPr>
          <a:lstStyle/>
          <a:p>
            <a:r>
              <a:rPr lang="en-US" dirty="0" smtClean="0"/>
              <a:t>Reference Dimensions provide manual methods to create dimensions.  Dimensions can be in the model space and in sketches.</a:t>
            </a:r>
          </a:p>
          <a:p>
            <a:pPr marL="0" indent="0">
              <a:buNone/>
            </a:pPr>
            <a:endParaRPr lang="en-US" dirty="0" smtClean="0"/>
          </a:p>
          <a:p>
            <a:pPr marL="0" indent="0">
              <a:buNone/>
            </a:pPr>
            <a:r>
              <a:rPr lang="en-US" dirty="0" smtClean="0"/>
              <a:t>       Limitations:</a:t>
            </a:r>
          </a:p>
          <a:p>
            <a:pPr lvl="2"/>
            <a:r>
              <a:rPr lang="en-US" dirty="0" smtClean="0"/>
              <a:t>Cannot use surfaces/faces that are not flat (must use edges to add diameters to holes)</a:t>
            </a:r>
          </a:p>
          <a:p>
            <a:pPr lvl="2"/>
            <a:r>
              <a:rPr lang="en-US" dirty="0" smtClean="0"/>
              <a:t>No hole callout tool.</a:t>
            </a:r>
          </a:p>
          <a:p>
            <a:pPr lvl="2"/>
            <a:r>
              <a:rPr lang="en-US" dirty="0" smtClean="0"/>
              <a:t>No feature recognition beyond simple selection.</a:t>
            </a:r>
          </a:p>
          <a:p>
            <a:pPr lvl="2"/>
            <a:endParaRPr lang="en-US"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00" y="1581150"/>
            <a:ext cx="3670300"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Left Arrow 5"/>
          <p:cNvSpPr/>
          <p:nvPr/>
        </p:nvSpPr>
        <p:spPr>
          <a:xfrm rot="10214588">
            <a:off x="4980802" y="2462455"/>
            <a:ext cx="291104" cy="270464"/>
          </a:xfrm>
          <a:prstGeom prst="lef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26275446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p:cNvSpPr>
            <a:spLocks noGrp="1"/>
          </p:cNvSpPr>
          <p:nvPr>
            <p:ph type="body" sz="quarter" idx="14"/>
          </p:nvPr>
        </p:nvSpPr>
        <p:spPr/>
        <p:txBody>
          <a:bodyPr/>
          <a:lstStyle/>
          <a:p>
            <a:r>
              <a:rPr lang="en-US" dirty="0" smtClean="0"/>
              <a:t>What is it?</a:t>
            </a:r>
            <a:endParaRPr lang="en-US" dirty="0"/>
          </a:p>
        </p:txBody>
      </p:sp>
      <p:sp>
        <p:nvSpPr>
          <p:cNvPr id="17" name="Title 16"/>
          <p:cNvSpPr>
            <a:spLocks noGrp="1"/>
          </p:cNvSpPr>
          <p:nvPr>
            <p:ph type="title"/>
          </p:nvPr>
        </p:nvSpPr>
        <p:spPr/>
        <p:txBody>
          <a:bodyPr/>
          <a:lstStyle/>
          <a:p>
            <a:r>
              <a:rPr lang="en-US" dirty="0" smtClean="0"/>
              <a:t>Model Based Definition (MBD)</a:t>
            </a:r>
            <a:endParaRPr lang="en-US" dirty="0"/>
          </a:p>
        </p:txBody>
      </p:sp>
      <p:sp>
        <p:nvSpPr>
          <p:cNvPr id="19" name="Content Placeholder 18"/>
          <p:cNvSpPr>
            <a:spLocks noGrp="1"/>
          </p:cNvSpPr>
          <p:nvPr>
            <p:ph sz="quarter" idx="15"/>
          </p:nvPr>
        </p:nvSpPr>
        <p:spPr>
          <a:xfrm>
            <a:off x="863600" y="1885950"/>
            <a:ext cx="7777163" cy="2438400"/>
          </a:xfrm>
        </p:spPr>
        <p:txBody>
          <a:bodyPr>
            <a:normAutofit/>
          </a:bodyPr>
          <a:lstStyle/>
          <a:p>
            <a:pPr marL="0" indent="0">
              <a:buNone/>
            </a:pPr>
            <a:r>
              <a:rPr lang="en-US" sz="2400" dirty="0" smtClean="0">
                <a:solidFill>
                  <a:schemeClr val="tx1">
                    <a:lumMod val="60000"/>
                    <a:lumOff val="40000"/>
                  </a:schemeClr>
                </a:solidFill>
              </a:rPr>
              <a:t>MBD</a:t>
            </a:r>
            <a:r>
              <a:rPr lang="en-US" sz="2400" dirty="0" smtClean="0"/>
              <a:t> is the </a:t>
            </a:r>
            <a:r>
              <a:rPr lang="en-US" sz="2400" dirty="0"/>
              <a:t>practice of </a:t>
            </a:r>
            <a:r>
              <a:rPr lang="en-US" sz="2400" dirty="0" smtClean="0"/>
              <a:t>using</a:t>
            </a:r>
            <a:r>
              <a:rPr lang="en-US" sz="2400" i="1" dirty="0" smtClean="0"/>
              <a:t> </a:t>
            </a:r>
            <a:r>
              <a:rPr lang="en-US" sz="2400" i="1" dirty="0" smtClean="0">
                <a:solidFill>
                  <a:schemeClr val="tx1">
                    <a:lumMod val="60000"/>
                    <a:lumOff val="40000"/>
                  </a:schemeClr>
                </a:solidFill>
              </a:rPr>
              <a:t>Product </a:t>
            </a:r>
            <a:r>
              <a:rPr lang="en-US" sz="2400" i="1" dirty="0">
                <a:solidFill>
                  <a:schemeClr val="tx1">
                    <a:lumMod val="60000"/>
                    <a:lumOff val="40000"/>
                  </a:schemeClr>
                </a:solidFill>
              </a:rPr>
              <a:t>and Manufacturing Information</a:t>
            </a:r>
            <a:r>
              <a:rPr lang="en-US" sz="2400" dirty="0">
                <a:solidFill>
                  <a:schemeClr val="tx1">
                    <a:lumMod val="60000"/>
                    <a:lumOff val="40000"/>
                  </a:schemeClr>
                </a:solidFill>
              </a:rPr>
              <a:t> (PMI</a:t>
            </a:r>
            <a:r>
              <a:rPr lang="en-US" sz="2400" dirty="0" smtClean="0">
                <a:solidFill>
                  <a:schemeClr val="tx1">
                    <a:lumMod val="60000"/>
                    <a:lumOff val="40000"/>
                  </a:schemeClr>
                </a:solidFill>
              </a:rPr>
              <a:t>) </a:t>
            </a:r>
            <a:r>
              <a:rPr lang="en-US" sz="2400" dirty="0" smtClean="0">
                <a:solidFill>
                  <a:srgbClr val="0070C0"/>
                </a:solidFill>
              </a:rPr>
              <a:t>and</a:t>
            </a:r>
            <a:r>
              <a:rPr lang="en-US" sz="2400" dirty="0" smtClean="0">
                <a:solidFill>
                  <a:schemeClr val="tx1">
                    <a:lumMod val="60000"/>
                    <a:lumOff val="40000"/>
                  </a:schemeClr>
                </a:solidFill>
              </a:rPr>
              <a:t> other details</a:t>
            </a:r>
            <a:r>
              <a:rPr lang="en-US" sz="2400" dirty="0" smtClean="0"/>
              <a:t> </a:t>
            </a:r>
            <a:r>
              <a:rPr lang="en-US" sz="2400" dirty="0"/>
              <a:t>within 3D </a:t>
            </a:r>
            <a:r>
              <a:rPr lang="en-US" sz="2400" dirty="0" smtClean="0"/>
              <a:t>CAD </a:t>
            </a:r>
            <a:r>
              <a:rPr lang="en-US" sz="2400" dirty="0"/>
              <a:t>software </a:t>
            </a:r>
            <a:r>
              <a:rPr lang="en-US" sz="2400" dirty="0" smtClean="0"/>
              <a:t>as specifications </a:t>
            </a:r>
            <a:r>
              <a:rPr lang="en-US" sz="2400" dirty="0"/>
              <a:t>for individual components and product </a:t>
            </a:r>
            <a:r>
              <a:rPr lang="en-US" sz="2400" dirty="0" smtClean="0"/>
              <a:t>assemblies…</a:t>
            </a:r>
          </a:p>
          <a:p>
            <a:pPr marL="0" indent="0">
              <a:buNone/>
            </a:pPr>
            <a:endParaRPr lang="en-US" sz="2400" dirty="0" smtClean="0"/>
          </a:p>
          <a:p>
            <a:pPr marL="0" indent="0">
              <a:buNone/>
            </a:pPr>
            <a:r>
              <a:rPr lang="en-US" sz="2400" dirty="0" smtClean="0"/>
              <a:t>                            </a:t>
            </a:r>
            <a:r>
              <a:rPr lang="en-US" sz="2400" dirty="0" smtClean="0">
                <a:solidFill>
                  <a:schemeClr val="accent6">
                    <a:lumMod val="75000"/>
                  </a:schemeClr>
                </a:solidFill>
              </a:rPr>
              <a:t>…instead of creating and using drawings.</a:t>
            </a:r>
          </a:p>
          <a:p>
            <a:pPr marL="0" indent="0">
              <a:buNone/>
            </a:pPr>
            <a:endParaRPr lang="en-US" dirty="0" smtClean="0"/>
          </a:p>
        </p:txBody>
      </p:sp>
    </p:spTree>
    <p:extLst>
      <p:ext uri="{BB962C8B-B14F-4D97-AF65-F5344CB8AC3E}">
        <p14:creationId xmlns:p14="http://schemas.microsoft.com/office/powerpoint/2010/main" val="13177847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Feature Dimensions</a:t>
            </a:r>
            <a:endParaRPr lang="en-US" dirty="0"/>
          </a:p>
        </p:txBody>
      </p:sp>
      <p:sp>
        <p:nvSpPr>
          <p:cNvPr id="3" name="Title 2"/>
          <p:cNvSpPr>
            <a:spLocks noGrp="1"/>
          </p:cNvSpPr>
          <p:nvPr>
            <p:ph type="title"/>
          </p:nvPr>
        </p:nvSpPr>
        <p:spPr/>
        <p:txBody>
          <a:bodyPr/>
          <a:lstStyle/>
          <a:p>
            <a:r>
              <a:rPr lang="en-US" dirty="0"/>
              <a:t>Using </a:t>
            </a:r>
            <a:r>
              <a:rPr lang="en-US" dirty="0" smtClean="0"/>
              <a:t>SOLIDWORKS </a:t>
            </a:r>
            <a:r>
              <a:rPr lang="en-US" dirty="0"/>
              <a:t>for Model Based Definition</a:t>
            </a:r>
          </a:p>
        </p:txBody>
      </p:sp>
      <p:sp>
        <p:nvSpPr>
          <p:cNvPr id="4" name="Content Placeholder 3"/>
          <p:cNvSpPr>
            <a:spLocks noGrp="1"/>
          </p:cNvSpPr>
          <p:nvPr>
            <p:ph sz="quarter" idx="15"/>
          </p:nvPr>
        </p:nvSpPr>
        <p:spPr>
          <a:xfrm>
            <a:off x="863601" y="1276350"/>
            <a:ext cx="3327400" cy="3167608"/>
          </a:xfrm>
        </p:spPr>
        <p:txBody>
          <a:bodyPr/>
          <a:lstStyle/>
          <a:p>
            <a:r>
              <a:rPr lang="en-US" dirty="0" smtClean="0"/>
              <a:t>Feature dimensions (including sketch dimensions used to define features) can also be employed to create annotations for product definition.</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1212045"/>
            <a:ext cx="4267200" cy="2736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72297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Combine usage of </a:t>
            </a:r>
            <a:r>
              <a:rPr lang="en-US" dirty="0" err="1" smtClean="0"/>
              <a:t>DimXpert</a:t>
            </a:r>
            <a:r>
              <a:rPr lang="en-US" dirty="0" smtClean="0"/>
              <a:t>, Reference and Feature Dimensions</a:t>
            </a:r>
            <a:endParaRPr lang="en-US" dirty="0"/>
          </a:p>
        </p:txBody>
      </p:sp>
      <p:sp>
        <p:nvSpPr>
          <p:cNvPr id="3" name="Title 2"/>
          <p:cNvSpPr>
            <a:spLocks noGrp="1"/>
          </p:cNvSpPr>
          <p:nvPr>
            <p:ph type="title"/>
          </p:nvPr>
        </p:nvSpPr>
        <p:spPr/>
        <p:txBody>
          <a:bodyPr/>
          <a:lstStyle/>
          <a:p>
            <a:r>
              <a:rPr lang="en-US" dirty="0" smtClean="0"/>
              <a:t>Using SOLIDWORKS for Model Based Definition</a:t>
            </a:r>
            <a:endParaRPr lang="en-US" dirty="0"/>
          </a:p>
        </p:txBody>
      </p:sp>
      <p:sp>
        <p:nvSpPr>
          <p:cNvPr id="4" name="Content Placeholder 3"/>
          <p:cNvSpPr>
            <a:spLocks noGrp="1"/>
          </p:cNvSpPr>
          <p:nvPr>
            <p:ph sz="quarter" idx="15"/>
          </p:nvPr>
        </p:nvSpPr>
        <p:spPr/>
        <p:txBody>
          <a:bodyPr/>
          <a:lstStyle/>
          <a:p>
            <a:r>
              <a:rPr lang="en-US" dirty="0" smtClean="0"/>
              <a:t>A mixture of </a:t>
            </a:r>
            <a:r>
              <a:rPr lang="en-US" dirty="0" err="1" smtClean="0"/>
              <a:t>DimXpert</a:t>
            </a:r>
            <a:r>
              <a:rPr lang="en-US" dirty="0" smtClean="0"/>
              <a:t> and Reference Dimensions is a likely solution for many environments, where each tool can be used to accomplish gaps in the other. </a:t>
            </a:r>
          </a:p>
          <a:p>
            <a:pPr lvl="1"/>
            <a:r>
              <a:rPr lang="en-US" dirty="0" smtClean="0"/>
              <a:t>Feature dimensions can also be applied to this mix, but will require more finite control of which dimensions are shown and hidden.</a:t>
            </a:r>
            <a:endParaRPr lang="en-US" dirty="0"/>
          </a:p>
        </p:txBody>
      </p:sp>
      <p:sp>
        <p:nvSpPr>
          <p:cNvPr id="6" name="TextBox 5"/>
          <p:cNvSpPr txBox="1"/>
          <p:nvPr/>
        </p:nvSpPr>
        <p:spPr>
          <a:xfrm>
            <a:off x="8458200" y="2483"/>
            <a:ext cx="685800" cy="353943"/>
          </a:xfrm>
          <a:prstGeom prst="rect">
            <a:avLst/>
          </a:prstGeom>
          <a:noFill/>
        </p:spPr>
        <p:txBody>
          <a:bodyPr wrap="square" rtlCol="0">
            <a:spAutoFit/>
          </a:bodyPr>
          <a:lstStyle/>
          <a:p>
            <a:r>
              <a:rPr lang="en-US" dirty="0" smtClean="0">
                <a:latin typeface="Wingdings" panose="05000000000000000000" pitchFamily="2" charset="2"/>
              </a:rPr>
              <a:t>¡</a:t>
            </a:r>
            <a:r>
              <a:rPr lang="en-US" dirty="0">
                <a:latin typeface="Wingdings" panose="05000000000000000000" pitchFamily="2" charset="2"/>
              </a:rPr>
              <a:t>¤</a:t>
            </a:r>
          </a:p>
        </p:txBody>
      </p:sp>
    </p:spTree>
    <p:extLst>
      <p:ext uri="{BB962C8B-B14F-4D97-AF65-F5344CB8AC3E}">
        <p14:creationId xmlns:p14="http://schemas.microsoft.com/office/powerpoint/2010/main" val="13978311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r>
              <a:rPr lang="en-US" dirty="0" smtClean="0"/>
              <a:t>SOLIDWORKS MBD 2017</a:t>
            </a:r>
            <a:endParaRPr lang="en-US" dirty="0"/>
          </a:p>
        </p:txBody>
      </p:sp>
      <p:sp>
        <p:nvSpPr>
          <p:cNvPr id="6" name="Text Placeholder 5"/>
          <p:cNvSpPr>
            <a:spLocks noGrp="1"/>
          </p:cNvSpPr>
          <p:nvPr>
            <p:ph type="body" sz="quarter" idx="12"/>
          </p:nvPr>
        </p:nvSpPr>
        <p:spPr/>
        <p:txBody>
          <a:bodyPr/>
          <a:lstStyle/>
          <a:p>
            <a:r>
              <a:rPr lang="en-US" dirty="0" smtClean="0"/>
              <a:t>Brief overview</a:t>
            </a:r>
            <a:endParaRPr lang="en-US" dirty="0"/>
          </a:p>
        </p:txBody>
      </p:sp>
    </p:spTree>
    <p:extLst>
      <p:ext uri="{BB962C8B-B14F-4D97-AF65-F5344CB8AC3E}">
        <p14:creationId xmlns:p14="http://schemas.microsoft.com/office/powerpoint/2010/main" val="6906072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4"/>
          </p:nvPr>
        </p:nvSpPr>
        <p:spPr/>
        <p:txBody>
          <a:bodyPr/>
          <a:lstStyle/>
          <a:p>
            <a:r>
              <a:rPr lang="en-US" dirty="0" smtClean="0"/>
              <a:t>Tools</a:t>
            </a:r>
            <a:endParaRPr lang="en-US" dirty="0"/>
          </a:p>
        </p:txBody>
      </p:sp>
      <p:sp>
        <p:nvSpPr>
          <p:cNvPr id="4" name="Title 3"/>
          <p:cNvSpPr>
            <a:spLocks noGrp="1"/>
          </p:cNvSpPr>
          <p:nvPr>
            <p:ph type="title"/>
          </p:nvPr>
        </p:nvSpPr>
        <p:spPr/>
        <p:txBody>
          <a:bodyPr/>
          <a:lstStyle/>
          <a:p>
            <a:r>
              <a:rPr lang="en-US" dirty="0" smtClean="0"/>
              <a:t>SOLIDWORKS MBD</a:t>
            </a:r>
            <a:endParaRPr lang="en-US" dirty="0"/>
          </a:p>
        </p:txBody>
      </p:sp>
      <p:sp>
        <p:nvSpPr>
          <p:cNvPr id="6" name="Content Placeholder 5"/>
          <p:cNvSpPr>
            <a:spLocks noGrp="1"/>
          </p:cNvSpPr>
          <p:nvPr>
            <p:ph sz="quarter" idx="15"/>
          </p:nvPr>
        </p:nvSpPr>
        <p:spPr/>
        <p:txBody>
          <a:bodyPr/>
          <a:lstStyle/>
          <a:p>
            <a:r>
              <a:rPr lang="en-US" dirty="0" smtClean="0"/>
              <a:t>3D Views</a:t>
            </a:r>
          </a:p>
          <a:p>
            <a:r>
              <a:rPr lang="en-US" dirty="0" smtClean="0"/>
              <a:t>Dynamic Annotation Display</a:t>
            </a:r>
          </a:p>
          <a:p>
            <a:r>
              <a:rPr lang="en-US" dirty="0" smtClean="0"/>
              <a:t>3D PDF Template Editor</a:t>
            </a:r>
          </a:p>
          <a:p>
            <a:r>
              <a:rPr lang="en-US" dirty="0" smtClean="0"/>
              <a:t>3D PDF Publisher</a:t>
            </a:r>
          </a:p>
          <a:p>
            <a:endParaRPr lang="en-US" dirty="0"/>
          </a:p>
        </p:txBody>
      </p:sp>
      <p:sp>
        <p:nvSpPr>
          <p:cNvPr id="7" name="TextBox 6"/>
          <p:cNvSpPr txBox="1"/>
          <p:nvPr/>
        </p:nvSpPr>
        <p:spPr>
          <a:xfrm>
            <a:off x="8458200" y="2483"/>
            <a:ext cx="685800" cy="353943"/>
          </a:xfrm>
          <a:prstGeom prst="rect">
            <a:avLst/>
          </a:prstGeom>
          <a:noFill/>
        </p:spPr>
        <p:txBody>
          <a:bodyPr wrap="square" rtlCol="0">
            <a:spAutoFit/>
          </a:bodyPr>
          <a:lstStyle/>
          <a:p>
            <a:r>
              <a:rPr lang="en-US" dirty="0" smtClean="0">
                <a:latin typeface="Wingdings" panose="05000000000000000000" pitchFamily="2" charset="2"/>
              </a:rPr>
              <a:t>¤</a:t>
            </a:r>
            <a:endParaRPr lang="en-US" dirty="0">
              <a:latin typeface="Wingdings" panose="05000000000000000000" pitchFamily="2" charset="2"/>
            </a:endParaRPr>
          </a:p>
        </p:txBody>
      </p:sp>
    </p:spTree>
    <p:extLst>
      <p:ext uri="{BB962C8B-B14F-4D97-AF65-F5344CB8AC3E}">
        <p14:creationId xmlns:p14="http://schemas.microsoft.com/office/powerpoint/2010/main" val="7662741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endParaRPr lang="en-US" dirty="0"/>
          </a:p>
        </p:txBody>
      </p:sp>
      <p:sp>
        <p:nvSpPr>
          <p:cNvPr id="3" name="Title 2"/>
          <p:cNvSpPr>
            <a:spLocks noGrp="1"/>
          </p:cNvSpPr>
          <p:nvPr>
            <p:ph type="title"/>
          </p:nvPr>
        </p:nvSpPr>
        <p:spPr/>
        <p:txBody>
          <a:bodyPr/>
          <a:lstStyle/>
          <a:p>
            <a:r>
              <a:rPr lang="en-US" dirty="0" smtClean="0"/>
              <a:t>3D Views</a:t>
            </a:r>
            <a:endParaRPr lang="en-US" dirty="0"/>
          </a:p>
        </p:txBody>
      </p:sp>
      <p:sp>
        <p:nvSpPr>
          <p:cNvPr id="4" name="Content Placeholder 3"/>
          <p:cNvSpPr>
            <a:spLocks noGrp="1"/>
          </p:cNvSpPr>
          <p:nvPr>
            <p:ph sz="quarter" idx="15"/>
          </p:nvPr>
        </p:nvSpPr>
        <p:spPr/>
        <p:txBody>
          <a:bodyPr/>
          <a:lstStyle/>
          <a:p>
            <a:r>
              <a:rPr lang="en-US" dirty="0" smtClean="0"/>
              <a:t>A method to save a particular view and settings, similar to drawing views.</a:t>
            </a:r>
          </a:p>
          <a:p>
            <a:r>
              <a:rPr lang="en-US" dirty="0" smtClean="0"/>
              <a:t>Capture Saves:</a:t>
            </a:r>
          </a:p>
          <a:p>
            <a:pPr lvl="1"/>
            <a:r>
              <a:rPr lang="en-US" dirty="0" smtClean="0"/>
              <a:t>Selected Annotation Views</a:t>
            </a:r>
          </a:p>
          <a:p>
            <a:pPr lvl="1"/>
            <a:r>
              <a:rPr lang="en-US" dirty="0" smtClean="0"/>
              <a:t>Text display settings</a:t>
            </a:r>
          </a:p>
          <a:p>
            <a:pPr lvl="1"/>
            <a:r>
              <a:rPr lang="en-US" dirty="0" smtClean="0"/>
              <a:t>Display state</a:t>
            </a:r>
          </a:p>
          <a:p>
            <a:pPr lvl="1"/>
            <a:r>
              <a:rPr lang="en-US" dirty="0" smtClean="0"/>
              <a:t>Configuration</a:t>
            </a:r>
          </a:p>
          <a:p>
            <a:r>
              <a:rPr lang="en-US" dirty="0" smtClean="0"/>
              <a:t>Restored with just one click.</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2190750"/>
            <a:ext cx="4267200" cy="98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3572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endParaRPr lang="en-US"/>
          </a:p>
        </p:txBody>
      </p:sp>
      <p:sp>
        <p:nvSpPr>
          <p:cNvPr id="3" name="Title 2"/>
          <p:cNvSpPr>
            <a:spLocks noGrp="1"/>
          </p:cNvSpPr>
          <p:nvPr>
            <p:ph type="title"/>
          </p:nvPr>
        </p:nvSpPr>
        <p:spPr/>
        <p:txBody>
          <a:bodyPr/>
          <a:lstStyle/>
          <a:p>
            <a:r>
              <a:rPr lang="en-US" dirty="0"/>
              <a:t>Dynamic Annotation Display</a:t>
            </a:r>
            <a:br>
              <a:rPr lang="en-US" dirty="0"/>
            </a:br>
            <a:endParaRPr lang="en-US" dirty="0"/>
          </a:p>
        </p:txBody>
      </p:sp>
      <p:sp>
        <p:nvSpPr>
          <p:cNvPr id="4" name="Content Placeholder 3"/>
          <p:cNvSpPr>
            <a:spLocks noGrp="1"/>
          </p:cNvSpPr>
          <p:nvPr>
            <p:ph sz="quarter" idx="15"/>
          </p:nvPr>
        </p:nvSpPr>
        <p:spPr>
          <a:xfrm>
            <a:off x="863601" y="1276350"/>
            <a:ext cx="4851400" cy="3167608"/>
          </a:xfrm>
        </p:spPr>
        <p:txBody>
          <a:bodyPr/>
          <a:lstStyle/>
          <a:p>
            <a:r>
              <a:rPr lang="en-US" dirty="0" smtClean="0"/>
              <a:t>Setting to display only annotations that relevant to the current model orientation. </a:t>
            </a:r>
          </a:p>
          <a:p>
            <a:r>
              <a:rPr lang="en-US" dirty="0" smtClean="0"/>
              <a:t>As the model is rotated, annotations fade out and appear as they become aligned to the current model view. </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1352550"/>
            <a:ext cx="3340652" cy="3031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87957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endParaRPr lang="en-US"/>
          </a:p>
        </p:txBody>
      </p:sp>
      <p:sp>
        <p:nvSpPr>
          <p:cNvPr id="3" name="Title 2"/>
          <p:cNvSpPr>
            <a:spLocks noGrp="1"/>
          </p:cNvSpPr>
          <p:nvPr>
            <p:ph type="title"/>
          </p:nvPr>
        </p:nvSpPr>
        <p:spPr/>
        <p:txBody>
          <a:bodyPr/>
          <a:lstStyle/>
          <a:p>
            <a:r>
              <a:rPr lang="en-US" dirty="0"/>
              <a:t>3D PDF Template </a:t>
            </a:r>
            <a:r>
              <a:rPr lang="en-US" dirty="0" smtClean="0"/>
              <a:t>Editor</a:t>
            </a:r>
            <a:endParaRPr lang="en-US" dirty="0"/>
          </a:p>
        </p:txBody>
      </p:sp>
      <p:sp>
        <p:nvSpPr>
          <p:cNvPr id="4" name="Content Placeholder 3"/>
          <p:cNvSpPr>
            <a:spLocks noGrp="1"/>
          </p:cNvSpPr>
          <p:nvPr>
            <p:ph sz="quarter" idx="15"/>
          </p:nvPr>
        </p:nvSpPr>
        <p:spPr/>
        <p:txBody>
          <a:bodyPr/>
          <a:lstStyle/>
          <a:p>
            <a:r>
              <a:rPr lang="en-US" dirty="0" smtClean="0"/>
              <a:t>Provides the ability to create and edit 3D PDF Templates for use with 3D PDF Publisher.</a:t>
            </a:r>
          </a:p>
          <a:p>
            <a:r>
              <a:rPr lang="en-US" dirty="0" smtClean="0"/>
              <a:t>Many tools allow you to create objects of various functions on your 3D PDFs. </a:t>
            </a:r>
            <a:endParaRPr lang="en-US" dirty="0"/>
          </a:p>
        </p:txBody>
      </p:sp>
      <p:pic>
        <p:nvPicPr>
          <p:cNvPr id="4098" name="Picture 2" descr="C:\Users\mlorono\AppData\Local\Temp\SNAGHTML979ac56.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0" y="2419350"/>
            <a:ext cx="3830319" cy="220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4710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endParaRPr lang="en-US"/>
          </a:p>
        </p:txBody>
      </p:sp>
      <p:sp>
        <p:nvSpPr>
          <p:cNvPr id="3" name="Title 2"/>
          <p:cNvSpPr>
            <a:spLocks noGrp="1"/>
          </p:cNvSpPr>
          <p:nvPr>
            <p:ph type="title"/>
          </p:nvPr>
        </p:nvSpPr>
        <p:spPr/>
        <p:txBody>
          <a:bodyPr/>
          <a:lstStyle/>
          <a:p>
            <a:r>
              <a:rPr lang="en-US" dirty="0"/>
              <a:t>3D PDF </a:t>
            </a:r>
            <a:r>
              <a:rPr lang="en-US" dirty="0" smtClean="0"/>
              <a:t>Publisher</a:t>
            </a:r>
            <a:endParaRPr lang="en-US" dirty="0"/>
          </a:p>
        </p:txBody>
      </p:sp>
      <p:sp>
        <p:nvSpPr>
          <p:cNvPr id="4" name="Content Placeholder 3"/>
          <p:cNvSpPr>
            <a:spLocks noGrp="1"/>
          </p:cNvSpPr>
          <p:nvPr>
            <p:ph sz="quarter" idx="15"/>
          </p:nvPr>
        </p:nvSpPr>
        <p:spPr>
          <a:xfrm>
            <a:off x="863601" y="1276350"/>
            <a:ext cx="5156200" cy="3167608"/>
          </a:xfrm>
        </p:spPr>
        <p:txBody>
          <a:bodyPr/>
          <a:lstStyle/>
          <a:p>
            <a:r>
              <a:rPr lang="en-US" dirty="0" smtClean="0"/>
              <a:t>Allows you to create 3D PDFs of your models and annotations utilizing 3D Views, annotation views and other elements.</a:t>
            </a:r>
          </a:p>
          <a:p>
            <a:r>
              <a:rPr lang="en-US" dirty="0" smtClean="0"/>
              <a:t>3D PDFs will be compatible with current Adobe Acrobat releases with the need for 3</a:t>
            </a:r>
            <a:r>
              <a:rPr lang="en-US" baseline="30000" dirty="0" smtClean="0"/>
              <a:t>rd</a:t>
            </a:r>
            <a:r>
              <a:rPr lang="en-US" dirty="0" smtClean="0"/>
              <a:t> party software.</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285750"/>
            <a:ext cx="1507183" cy="428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74852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Walk through on prismatic use case with </a:t>
            </a:r>
            <a:r>
              <a:rPr lang="en-US" dirty="0" err="1" smtClean="0"/>
              <a:t>DimXpert</a:t>
            </a:r>
            <a:endParaRPr lang="en-US" dirty="0"/>
          </a:p>
        </p:txBody>
      </p:sp>
      <p:sp>
        <p:nvSpPr>
          <p:cNvPr id="3" name="Title 2"/>
          <p:cNvSpPr>
            <a:spLocks noGrp="1"/>
          </p:cNvSpPr>
          <p:nvPr>
            <p:ph type="title"/>
          </p:nvPr>
        </p:nvSpPr>
        <p:spPr/>
        <p:txBody>
          <a:bodyPr/>
          <a:lstStyle/>
          <a:p>
            <a:r>
              <a:rPr lang="en-US" dirty="0" smtClean="0"/>
              <a:t>Prismatic Example</a:t>
            </a:r>
            <a:endParaRPr lang="en-US" dirty="0"/>
          </a:p>
        </p:txBody>
      </p:sp>
      <p:pic>
        <p:nvPicPr>
          <p:cNvPr id="5" name="Content Placeholder 4"/>
          <p:cNvPicPr>
            <a:picLocks noGrp="1" noChangeAspect="1"/>
          </p:cNvPicPr>
          <p:nvPr>
            <p:ph sz="quarter" idx="15"/>
          </p:nvPr>
        </p:nvPicPr>
        <p:blipFill>
          <a:blip r:embed="rId2">
            <a:extLst>
              <a:ext uri="{28A0092B-C50C-407E-A947-70E740481C1C}">
                <a14:useLocalDpi xmlns:a14="http://schemas.microsoft.com/office/drawing/2010/main" val="0"/>
              </a:ext>
            </a:extLst>
          </a:blip>
          <a:stretch>
            <a:fillRect/>
          </a:stretch>
        </p:blipFill>
        <p:spPr>
          <a:xfrm>
            <a:off x="3556601" y="1721451"/>
            <a:ext cx="2391161" cy="2276861"/>
          </a:xfrm>
        </p:spPr>
      </p:pic>
    </p:spTree>
    <p:extLst>
      <p:ext uri="{BB962C8B-B14F-4D97-AF65-F5344CB8AC3E}">
        <p14:creationId xmlns:p14="http://schemas.microsoft.com/office/powerpoint/2010/main" val="9653340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Walk through on organic part use case with </a:t>
            </a:r>
            <a:r>
              <a:rPr lang="en-US" dirty="0" err="1" smtClean="0"/>
              <a:t>DimXpert</a:t>
            </a:r>
            <a:endParaRPr lang="en-US" dirty="0"/>
          </a:p>
        </p:txBody>
      </p:sp>
      <p:sp>
        <p:nvSpPr>
          <p:cNvPr id="3" name="Title 2"/>
          <p:cNvSpPr>
            <a:spLocks noGrp="1"/>
          </p:cNvSpPr>
          <p:nvPr>
            <p:ph type="title"/>
          </p:nvPr>
        </p:nvSpPr>
        <p:spPr/>
        <p:txBody>
          <a:bodyPr/>
          <a:lstStyle/>
          <a:p>
            <a:r>
              <a:rPr lang="en-US" dirty="0" smtClean="0"/>
              <a:t>Organic Example</a:t>
            </a:r>
            <a:endParaRPr lang="en-US" dirty="0"/>
          </a:p>
        </p:txBody>
      </p:sp>
      <p:pic>
        <p:nvPicPr>
          <p:cNvPr id="6" name="Content Placeholder 5"/>
          <p:cNvPicPr>
            <a:picLocks noGrp="1" noChangeAspect="1"/>
          </p:cNvPicPr>
          <p:nvPr>
            <p:ph sz="quarter" idx="15"/>
          </p:nvPr>
        </p:nvPicPr>
        <p:blipFill>
          <a:blip r:embed="rId2">
            <a:extLst>
              <a:ext uri="{28A0092B-C50C-407E-A947-70E740481C1C}">
                <a14:useLocalDpi xmlns:a14="http://schemas.microsoft.com/office/drawing/2010/main" val="0"/>
              </a:ext>
            </a:extLst>
          </a:blip>
          <a:stretch>
            <a:fillRect/>
          </a:stretch>
        </p:blipFill>
        <p:spPr>
          <a:xfrm>
            <a:off x="3733800" y="1657350"/>
            <a:ext cx="2203709" cy="2400305"/>
          </a:xfrm>
        </p:spPr>
      </p:pic>
    </p:spTree>
    <p:extLst>
      <p:ext uri="{BB962C8B-B14F-4D97-AF65-F5344CB8AC3E}">
        <p14:creationId xmlns:p14="http://schemas.microsoft.com/office/powerpoint/2010/main" val="1684426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4868863" y="895350"/>
            <a:ext cx="4275137" cy="374650"/>
          </a:xfrm>
        </p:spPr>
        <p:txBody>
          <a:bodyPr/>
          <a:lstStyle/>
          <a:p>
            <a:r>
              <a:rPr lang="en-US" dirty="0" smtClean="0"/>
              <a:t>Model Base Definition Types of Standards</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4400" y="742950"/>
            <a:ext cx="3585672" cy="3377548"/>
          </a:xfrm>
          <a:prstGeom prst="rect">
            <a:avLst/>
          </a:prstGeom>
        </p:spPr>
      </p:pic>
    </p:spTree>
    <p:extLst>
      <p:ext uri="{BB962C8B-B14F-4D97-AF65-F5344CB8AC3E}">
        <p14:creationId xmlns:p14="http://schemas.microsoft.com/office/powerpoint/2010/main" val="13081785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484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ASME and ISO</a:t>
            </a:r>
            <a:endParaRPr lang="en-US" dirty="0"/>
          </a:p>
        </p:txBody>
      </p:sp>
      <p:sp>
        <p:nvSpPr>
          <p:cNvPr id="3" name="Title 2"/>
          <p:cNvSpPr>
            <a:spLocks noGrp="1"/>
          </p:cNvSpPr>
          <p:nvPr>
            <p:ph type="title"/>
          </p:nvPr>
        </p:nvSpPr>
        <p:spPr/>
        <p:txBody>
          <a:bodyPr/>
          <a:lstStyle/>
          <a:p>
            <a:r>
              <a:rPr lang="en-US" dirty="0" smtClean="0"/>
              <a:t>Standards for Model Based Definition</a:t>
            </a:r>
            <a:endParaRPr lang="en-US" dirty="0"/>
          </a:p>
        </p:txBody>
      </p:sp>
      <p:sp>
        <p:nvSpPr>
          <p:cNvPr id="4" name="Content Placeholder 3"/>
          <p:cNvSpPr>
            <a:spLocks noGrp="1"/>
          </p:cNvSpPr>
          <p:nvPr>
            <p:ph sz="quarter" idx="15"/>
          </p:nvPr>
        </p:nvSpPr>
        <p:spPr>
          <a:xfrm>
            <a:off x="863600" y="1276350"/>
            <a:ext cx="7823199" cy="3167608"/>
          </a:xfrm>
        </p:spPr>
        <p:txBody>
          <a:bodyPr>
            <a:normAutofit/>
          </a:bodyPr>
          <a:lstStyle/>
          <a:p>
            <a:pPr marL="0" indent="0">
              <a:buNone/>
            </a:pPr>
            <a:r>
              <a:rPr lang="en-US" sz="2800" b="1" dirty="0" smtClean="0"/>
              <a:t>ASME Y14.41-2012 </a:t>
            </a:r>
            <a:r>
              <a:rPr lang="en-US" sz="2800" dirty="0" smtClean="0"/>
              <a:t>codifies MBD requirements for both 3D CAD software and CAD users.  It covers:</a:t>
            </a:r>
          </a:p>
          <a:p>
            <a:pPr>
              <a:buFont typeface="Arial" panose="020B0604020202020204" pitchFamily="34" charset="0"/>
              <a:buChar char="•"/>
            </a:pPr>
            <a:r>
              <a:rPr lang="en-US" sz="2800" dirty="0" smtClean="0"/>
              <a:t>Annotation placement and behaviors</a:t>
            </a:r>
          </a:p>
          <a:p>
            <a:pPr>
              <a:buFont typeface="Arial" panose="020B0604020202020204" pitchFamily="34" charset="0"/>
              <a:buChar char="•"/>
            </a:pPr>
            <a:r>
              <a:rPr lang="en-US" sz="2800" dirty="0" smtClean="0"/>
              <a:t>How to use MBD in conjunction with electronic drawings</a:t>
            </a:r>
          </a:p>
          <a:p>
            <a:pPr>
              <a:buFont typeface="Arial" panose="020B0604020202020204" pitchFamily="34" charset="0"/>
              <a:buChar char="•"/>
            </a:pPr>
            <a:r>
              <a:rPr lang="en-US" sz="2800" dirty="0" smtClean="0"/>
              <a:t>How to use MBD without drawings.</a:t>
            </a:r>
          </a:p>
        </p:txBody>
      </p:sp>
    </p:spTree>
    <p:extLst>
      <p:ext uri="{BB962C8B-B14F-4D97-AF65-F5344CB8AC3E}">
        <p14:creationId xmlns:p14="http://schemas.microsoft.com/office/powerpoint/2010/main" val="26960884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ASME and ISO</a:t>
            </a:r>
            <a:endParaRPr lang="en-US" dirty="0"/>
          </a:p>
        </p:txBody>
      </p:sp>
      <p:sp>
        <p:nvSpPr>
          <p:cNvPr id="3" name="Title 2"/>
          <p:cNvSpPr>
            <a:spLocks noGrp="1"/>
          </p:cNvSpPr>
          <p:nvPr>
            <p:ph type="title"/>
          </p:nvPr>
        </p:nvSpPr>
        <p:spPr/>
        <p:txBody>
          <a:bodyPr/>
          <a:lstStyle/>
          <a:p>
            <a:r>
              <a:rPr lang="en-US" dirty="0" smtClean="0"/>
              <a:t>Standards for Model Based Definition</a:t>
            </a:r>
            <a:endParaRPr lang="en-US" dirty="0"/>
          </a:p>
        </p:txBody>
      </p:sp>
      <p:sp>
        <p:nvSpPr>
          <p:cNvPr id="4" name="Content Placeholder 3"/>
          <p:cNvSpPr>
            <a:spLocks noGrp="1"/>
          </p:cNvSpPr>
          <p:nvPr>
            <p:ph sz="quarter" idx="15"/>
          </p:nvPr>
        </p:nvSpPr>
        <p:spPr>
          <a:xfrm>
            <a:off x="863600" y="1276350"/>
            <a:ext cx="7823199" cy="3167608"/>
          </a:xfrm>
        </p:spPr>
        <p:txBody>
          <a:bodyPr>
            <a:normAutofit/>
          </a:bodyPr>
          <a:lstStyle/>
          <a:p>
            <a:pPr marL="0" indent="0">
              <a:buNone/>
            </a:pPr>
            <a:r>
              <a:rPr lang="en-US" sz="2800" b="1" dirty="0" smtClean="0"/>
              <a:t>ISO 16792:2006 </a:t>
            </a:r>
            <a:r>
              <a:rPr lang="en-US" sz="2800" dirty="0" smtClean="0"/>
              <a:t>was released by ISO.  </a:t>
            </a:r>
          </a:p>
          <a:p>
            <a:pPr>
              <a:buFont typeface="Arial" panose="020B0604020202020204" pitchFamily="34" charset="0"/>
              <a:buChar char="•"/>
            </a:pPr>
            <a:r>
              <a:rPr lang="en-US" sz="2800" dirty="0" smtClean="0"/>
              <a:t>It is a near copy of ASME Y14.41-2003.</a:t>
            </a:r>
          </a:p>
        </p:txBody>
      </p:sp>
    </p:spTree>
    <p:extLst>
      <p:ext uri="{BB962C8B-B14F-4D97-AF65-F5344CB8AC3E}">
        <p14:creationId xmlns:p14="http://schemas.microsoft.com/office/powerpoint/2010/main" val="12252309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ASME and ISO</a:t>
            </a:r>
            <a:endParaRPr lang="en-US" dirty="0"/>
          </a:p>
        </p:txBody>
      </p:sp>
      <p:sp>
        <p:nvSpPr>
          <p:cNvPr id="3" name="Title 2"/>
          <p:cNvSpPr>
            <a:spLocks noGrp="1"/>
          </p:cNvSpPr>
          <p:nvPr>
            <p:ph type="title"/>
          </p:nvPr>
        </p:nvSpPr>
        <p:spPr/>
        <p:txBody>
          <a:bodyPr/>
          <a:lstStyle/>
          <a:p>
            <a:r>
              <a:rPr lang="en-US" dirty="0" smtClean="0"/>
              <a:t>Standards for Model Based Definition</a:t>
            </a:r>
            <a:endParaRPr lang="en-US" dirty="0"/>
          </a:p>
        </p:txBody>
      </p:sp>
      <p:sp>
        <p:nvSpPr>
          <p:cNvPr id="4" name="Content Placeholder 3"/>
          <p:cNvSpPr>
            <a:spLocks noGrp="1"/>
          </p:cNvSpPr>
          <p:nvPr>
            <p:ph sz="quarter" idx="15"/>
          </p:nvPr>
        </p:nvSpPr>
        <p:spPr>
          <a:xfrm>
            <a:off x="863600" y="1276350"/>
            <a:ext cx="7899399" cy="3167608"/>
          </a:xfrm>
        </p:spPr>
        <p:txBody>
          <a:bodyPr>
            <a:normAutofit/>
          </a:bodyPr>
          <a:lstStyle/>
          <a:p>
            <a:pPr marL="0" indent="0">
              <a:buNone/>
            </a:pPr>
            <a:r>
              <a:rPr lang="en-US" sz="2800" b="1" dirty="0" smtClean="0"/>
              <a:t>MIL-STD-31000</a:t>
            </a:r>
            <a:r>
              <a:rPr lang="en-US" sz="2800" dirty="0" smtClean="0"/>
              <a:t> Rev A released in 2013 establishes requirements for Technical Data Packages (TDP) using MBD.</a:t>
            </a:r>
            <a:endParaRPr lang="en-US" sz="2800" dirty="0"/>
          </a:p>
        </p:txBody>
      </p:sp>
    </p:spTree>
    <p:extLst>
      <p:ext uri="{BB962C8B-B14F-4D97-AF65-F5344CB8AC3E}">
        <p14:creationId xmlns:p14="http://schemas.microsoft.com/office/powerpoint/2010/main" val="7687792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2735263" y="895350"/>
            <a:ext cx="6408737" cy="374650"/>
          </a:xfrm>
        </p:spPr>
        <p:txBody>
          <a:bodyPr/>
          <a:lstStyle/>
          <a:p>
            <a:r>
              <a:rPr lang="en-US" dirty="0" smtClean="0"/>
              <a:t>Core Model Base Definition Strategies</a:t>
            </a:r>
            <a:endParaRPr lang="en-US" dirty="0"/>
          </a:p>
        </p:txBody>
      </p:sp>
      <p:sp>
        <p:nvSpPr>
          <p:cNvPr id="3" name="TextBox 2"/>
          <p:cNvSpPr txBox="1"/>
          <p:nvPr/>
        </p:nvSpPr>
        <p:spPr>
          <a:xfrm>
            <a:off x="838200" y="2647950"/>
            <a:ext cx="7315200" cy="1015663"/>
          </a:xfrm>
          <a:prstGeom prst="rect">
            <a:avLst/>
          </a:prstGeom>
          <a:noFill/>
        </p:spPr>
        <p:txBody>
          <a:bodyPr wrap="square" rtlCol="0">
            <a:spAutoFit/>
          </a:bodyPr>
          <a:lstStyle/>
          <a:p>
            <a:pPr marL="342900" indent="-342900">
              <a:buFont typeface="Arial" pitchFamily="34" charset="0"/>
              <a:buChar char="•"/>
            </a:pPr>
            <a:r>
              <a:rPr lang="en-US" sz="2000" dirty="0"/>
              <a:t>No model annotations or </a:t>
            </a:r>
            <a:r>
              <a:rPr lang="en-US" sz="2000" dirty="0" smtClean="0"/>
              <a:t>dimensions</a:t>
            </a:r>
          </a:p>
          <a:p>
            <a:pPr marL="285750" indent="-285750">
              <a:buFont typeface="Arial" pitchFamily="34" charset="0"/>
              <a:buChar char="•"/>
            </a:pPr>
            <a:r>
              <a:rPr lang="en-US" sz="2000" dirty="0" smtClean="0"/>
              <a:t> Basic model, general tolerance and “critical” dimensions</a:t>
            </a:r>
            <a:endParaRPr lang="en-US" sz="2000" dirty="0"/>
          </a:p>
          <a:p>
            <a:pPr marL="285750" indent="-285750">
              <a:buFont typeface="Arial" pitchFamily="34" charset="0"/>
              <a:buChar char="•"/>
            </a:pPr>
            <a:r>
              <a:rPr lang="en-US" sz="2000" dirty="0" smtClean="0"/>
              <a:t> Full </a:t>
            </a:r>
            <a:r>
              <a:rPr lang="en-US" sz="2000" dirty="0"/>
              <a:t>PMI within the 3D Model </a:t>
            </a:r>
            <a:r>
              <a:rPr lang="en-US" sz="2000" dirty="0" smtClean="0"/>
              <a:t>document</a:t>
            </a:r>
          </a:p>
        </p:txBody>
      </p:sp>
    </p:spTree>
    <p:extLst>
      <p:ext uri="{BB962C8B-B14F-4D97-AF65-F5344CB8AC3E}">
        <p14:creationId xmlns:p14="http://schemas.microsoft.com/office/powerpoint/2010/main" val="18905969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
          </p:nvPr>
        </p:nvSpPr>
        <p:spPr/>
        <p:txBody>
          <a:bodyPr/>
          <a:lstStyle/>
          <a:p>
            <a:r>
              <a:rPr lang="en-US" dirty="0" smtClean="0"/>
              <a:t>No annotations or dimensions added to the model</a:t>
            </a:r>
            <a:endParaRPr lang="en-US" dirty="0"/>
          </a:p>
        </p:txBody>
      </p:sp>
      <p:sp>
        <p:nvSpPr>
          <p:cNvPr id="3" name="Title 2"/>
          <p:cNvSpPr>
            <a:spLocks noGrp="1"/>
          </p:cNvSpPr>
          <p:nvPr>
            <p:ph type="title"/>
          </p:nvPr>
        </p:nvSpPr>
        <p:spPr/>
        <p:txBody>
          <a:bodyPr/>
          <a:lstStyle/>
          <a:p>
            <a:r>
              <a:rPr lang="en-US" dirty="0" smtClean="0"/>
              <a:t>Methods of Model Based Definition</a:t>
            </a:r>
            <a:endParaRPr lang="en-US" dirty="0"/>
          </a:p>
        </p:txBody>
      </p:sp>
      <p:sp>
        <p:nvSpPr>
          <p:cNvPr id="4" name="Content Placeholder 3"/>
          <p:cNvSpPr>
            <a:spLocks noGrp="1"/>
          </p:cNvSpPr>
          <p:nvPr>
            <p:ph sz="quarter" idx="15"/>
          </p:nvPr>
        </p:nvSpPr>
        <p:spPr>
          <a:xfrm>
            <a:off x="863601" y="1276350"/>
            <a:ext cx="7899399" cy="1363875"/>
          </a:xfrm>
        </p:spPr>
        <p:txBody>
          <a:bodyPr>
            <a:noAutofit/>
          </a:bodyPr>
          <a:lstStyle/>
          <a:p>
            <a:r>
              <a:rPr lang="en-US" sz="2800" dirty="0" smtClean="0"/>
              <a:t>The product definition is taken directly from interaction with the model by using measurement tools and feature dimensions (if available).</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0999" y="2647952"/>
            <a:ext cx="1984656" cy="1676400"/>
          </a:xfrm>
          <a:prstGeom prst="rect">
            <a:avLst/>
          </a:prstGeom>
        </p:spPr>
      </p:pic>
      <p:pic>
        <p:nvPicPr>
          <p:cNvPr id="3074" name="Picture 2" descr="C:\Users\mlorono\AppData\Local\Microsoft\Windows\Temporary Internet Files\Content.IE5\HFOYD50H\MC900340406[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8279081">
            <a:off x="3165688" y="2636468"/>
            <a:ext cx="1349654" cy="192024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8458200" y="2483"/>
            <a:ext cx="685800" cy="353943"/>
          </a:xfrm>
          <a:prstGeom prst="rect">
            <a:avLst/>
          </a:prstGeom>
          <a:noFill/>
        </p:spPr>
        <p:txBody>
          <a:bodyPr wrap="square" rtlCol="0">
            <a:spAutoFit/>
          </a:bodyPr>
          <a:lstStyle/>
          <a:p>
            <a:r>
              <a:rPr lang="en-US" dirty="0">
                <a:latin typeface="Wingdings" panose="05000000000000000000" pitchFamily="2" charset="2"/>
              </a:rPr>
              <a:t>¤¡</a:t>
            </a:r>
          </a:p>
        </p:txBody>
      </p:sp>
    </p:spTree>
    <p:extLst>
      <p:ext uri="{BB962C8B-B14F-4D97-AF65-F5344CB8AC3E}">
        <p14:creationId xmlns:p14="http://schemas.microsoft.com/office/powerpoint/2010/main" val="2020349837"/>
      </p:ext>
    </p:extLst>
  </p:cSld>
  <p:clrMapOvr>
    <a:masterClrMapping/>
  </p:clrMapOvr>
  <p:timing>
    <p:tnLst>
      <p:par>
        <p:cTn id="1" dur="indefinite" restart="never" nodeType="tmRoot"/>
      </p:par>
    </p:tnLst>
  </p:timing>
</p:sld>
</file>

<file path=ppt/theme/theme1.xml><?xml version="1.0" encoding="utf-8"?>
<a:theme xmlns:a="http://schemas.openxmlformats.org/drawingml/2006/main" name="3DS_2016_SWK_SWW2017_PPT_Template">
  <a:themeElements>
    <a:clrScheme name="Custom 6">
      <a:dk1>
        <a:srgbClr val="005386"/>
      </a:dk1>
      <a:lt1>
        <a:srgbClr val="FFFFFF"/>
      </a:lt1>
      <a:dk2>
        <a:srgbClr val="DA291C"/>
      </a:dk2>
      <a:lt2>
        <a:srgbClr val="001871"/>
      </a:lt2>
      <a:accent1>
        <a:srgbClr val="0B3F77"/>
      </a:accent1>
      <a:accent2>
        <a:srgbClr val="00B2A9"/>
      </a:accent2>
      <a:accent3>
        <a:srgbClr val="FFCD00"/>
      </a:accent3>
      <a:accent4>
        <a:srgbClr val="E87722"/>
      </a:accent4>
      <a:accent5>
        <a:srgbClr val="84BD00"/>
      </a:accent5>
      <a:accent6>
        <a:srgbClr val="0077C8"/>
      </a:accent6>
      <a:hlink>
        <a:srgbClr val="0B3F77"/>
      </a:hlink>
      <a:folHlink>
        <a:srgbClr val="6F2577"/>
      </a:folHlink>
    </a:clrScheme>
    <a:fontScheme name="3DS PPT template">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3DS_2016_SWK_SWW2017_PPT_Template</Template>
  <TotalTime>2612</TotalTime>
  <Words>1596</Words>
  <Application>Microsoft Office PowerPoint</Application>
  <PresentationFormat>On-screen Show (16:9)</PresentationFormat>
  <Paragraphs>189</Paragraphs>
  <Slides>40</Slides>
  <Notes>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3DS_2016_SWK_SWW2017_PPT_Template</vt:lpstr>
      <vt:lpstr>Model-Based Definition using SOLIDWORKS MBD</vt:lpstr>
      <vt:lpstr>Matthew Lorono: Who am I?</vt:lpstr>
      <vt:lpstr>Model Based Definition (MBD)</vt:lpstr>
      <vt:lpstr>Model Base Definition Types of Standards</vt:lpstr>
      <vt:lpstr>Standards for Model Based Definition</vt:lpstr>
      <vt:lpstr>Standards for Model Based Definition</vt:lpstr>
      <vt:lpstr>Standards for Model Based Definition</vt:lpstr>
      <vt:lpstr>Core Model Base Definition Strategies</vt:lpstr>
      <vt:lpstr>Methods of Model Based Definition</vt:lpstr>
      <vt:lpstr>Methods of Model Based Definition</vt:lpstr>
      <vt:lpstr>Methods of Model Based Definition</vt:lpstr>
      <vt:lpstr>Methods of Model Based Definition</vt:lpstr>
      <vt:lpstr>Methods of Model Based Definition</vt:lpstr>
      <vt:lpstr>SOLIDWORKS Settings to Optimize Model Base Definition</vt:lpstr>
      <vt:lpstr>Preparing SOLIDWORKS for MBD</vt:lpstr>
      <vt:lpstr>Preparing SOLIDWORKS for MBD</vt:lpstr>
      <vt:lpstr>Preparing SOLIDWORKS for MBD</vt:lpstr>
      <vt:lpstr>Preparing SOLIDWORKS for MBD</vt:lpstr>
      <vt:lpstr>Preparing SOLIDWORKS for MBD</vt:lpstr>
      <vt:lpstr>Annotation Views</vt:lpstr>
      <vt:lpstr>What are Annotation Views?</vt:lpstr>
      <vt:lpstr>Using Annotation Views</vt:lpstr>
      <vt:lpstr>Using Annotation Views</vt:lpstr>
      <vt:lpstr>Using Annotation Views</vt:lpstr>
      <vt:lpstr>Reassigning Annotation Views</vt:lpstr>
      <vt:lpstr>Notes Area Annotation View</vt:lpstr>
      <vt:lpstr>Using the right SOLIDWORKS Tools for  Model Base Definition</vt:lpstr>
      <vt:lpstr>Using SOLIDWORKS for Model Based Definition</vt:lpstr>
      <vt:lpstr>Using SOLIDWORKS for Model Based Definition</vt:lpstr>
      <vt:lpstr>Using SOLIDWORKS for Model Based Definition</vt:lpstr>
      <vt:lpstr>Using SOLIDWORKS for Model Based Definition</vt:lpstr>
      <vt:lpstr>PowerPoint Presentation</vt:lpstr>
      <vt:lpstr>SOLIDWORKS MBD</vt:lpstr>
      <vt:lpstr>3D Views</vt:lpstr>
      <vt:lpstr>Dynamic Annotation Display </vt:lpstr>
      <vt:lpstr>3D PDF Template Editor</vt:lpstr>
      <vt:lpstr>3D PDF Publisher</vt:lpstr>
      <vt:lpstr>Prismatic Example</vt:lpstr>
      <vt:lpstr>Organic Example</vt:lpstr>
      <vt:lpstr>PowerPoint Presentation</vt:lpstr>
    </vt:vector>
  </TitlesOfParts>
  <Company>DASSAULT SYSTEMES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Title</dc:title>
  <dc:creator>MATELLIAN Geanine</dc:creator>
  <cp:lastModifiedBy>LORONO Matthew</cp:lastModifiedBy>
  <cp:revision>65</cp:revision>
  <cp:lastPrinted>2013-06-27T08:50:33Z</cp:lastPrinted>
  <dcterms:created xsi:type="dcterms:W3CDTF">2016-10-14T16:55:31Z</dcterms:created>
  <dcterms:modified xsi:type="dcterms:W3CDTF">2017-02-07T17:55:05Z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 Version">
    <vt:lpwstr>1.0</vt:lpwstr>
  </property>
</Properties>
</file>