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2"/>
  </p:handoutMasterIdLst>
  <p:sldIdLst>
    <p:sldId id="32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05" r:id="rId46"/>
    <p:sldId id="306" r:id="rId47"/>
    <p:sldId id="307" r:id="rId48"/>
    <p:sldId id="323" r:id="rId49"/>
    <p:sldId id="322" r:id="rId50"/>
    <p:sldId id="309" r:id="rId51"/>
    <p:sldId id="310" r:id="rId52"/>
    <p:sldId id="311" r:id="rId53"/>
    <p:sldId id="312" r:id="rId54"/>
    <p:sldId id="313" r:id="rId55"/>
    <p:sldId id="314" r:id="rId56"/>
    <p:sldId id="315" r:id="rId57"/>
    <p:sldId id="316" r:id="rId58"/>
    <p:sldId id="317" r:id="rId59"/>
    <p:sldId id="318" r:id="rId60"/>
    <p:sldId id="320" r:id="rId6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6CE"/>
    <a:srgbClr val="EEECE1"/>
    <a:srgbClr val="F98B1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490" autoAdjust="0"/>
    <p:restoredTop sz="94660"/>
  </p:normalViewPr>
  <p:slideViewPr>
    <p:cSldViewPr>
      <p:cViewPr varScale="1">
        <p:scale>
          <a:sx n="96" d="100"/>
          <a:sy n="96" d="100"/>
        </p:scale>
        <p:origin x="-114" y="-4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12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901F70-2E4A-4237-A69E-C20A1EA20CA6}" type="datetimeFigureOut">
              <a:rPr lang="en-US" smtClean="0"/>
              <a:pPr/>
              <a:t>3/10/2012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5E61AE-225A-417C-A80B-91AEF26624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562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PT-bg-169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84" y="0"/>
            <a:ext cx="9134632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16982"/>
            <a:ext cx="7772400" cy="816769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90900"/>
            <a:ext cx="6324600" cy="1314450"/>
          </a:xfrm>
        </p:spPr>
        <p:txBody>
          <a:bodyPr>
            <a:normAutofit/>
          </a:bodyPr>
          <a:lstStyle>
            <a:lvl1pPr marL="0" indent="0" algn="l">
              <a:buNone/>
              <a:defRPr sz="2500" b="1">
                <a:solidFill>
                  <a:srgbClr val="F98B1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69536-DE51-4922-AC94-F37FBE0CEC22}" type="datetimeFigureOut">
              <a:rPr lang="en-US" smtClean="0"/>
              <a:pPr/>
              <a:t>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C07FC-9E93-4B35-86FA-E380F21424F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SWW2012_logo_Whit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38200" y="514349"/>
            <a:ext cx="2514600" cy="696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69536-DE51-4922-AC94-F37FBE0CEC22}" type="datetimeFigureOut">
              <a:rPr lang="en-US" smtClean="0"/>
              <a:pPr/>
              <a:t>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C07FC-9E93-4B35-86FA-E380F21424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69536-DE51-4922-AC94-F37FBE0CEC22}" type="datetimeFigureOut">
              <a:rPr lang="en-US" smtClean="0"/>
              <a:pPr/>
              <a:t>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C07FC-9E93-4B35-86FA-E380F21424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00050"/>
            <a:ext cx="7696200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428750"/>
            <a:ext cx="3771900" cy="3028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1428750"/>
            <a:ext cx="3771900" cy="1457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000375"/>
            <a:ext cx="3771900" cy="1457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E3610-266C-4BA3-94B2-A79D8AD5E2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00050"/>
            <a:ext cx="7696200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428750"/>
            <a:ext cx="3771900" cy="3028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428750"/>
            <a:ext cx="3771900" cy="3028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ACBD4-CD7A-41DD-8B67-76B65CA25F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6629400" cy="6286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9478"/>
            <a:ext cx="8229600" cy="3394472"/>
          </a:xfrm>
        </p:spPr>
        <p:txBody>
          <a:bodyPr/>
          <a:lstStyle>
            <a:lvl1pPr>
              <a:buClr>
                <a:srgbClr val="7F7F7F"/>
              </a:buClr>
              <a:buFont typeface="Wingdings" pitchFamily="2" charset="2"/>
              <a:buChar char="§"/>
              <a:defRPr sz="20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buClr>
                <a:srgbClr val="7F7F7F"/>
              </a:buClr>
              <a:buFont typeface="Wingdings" pitchFamily="2" charset="2"/>
              <a:buChar char="§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buClr>
                <a:srgbClr val="7F7F7F"/>
              </a:buClr>
              <a:buFont typeface="Wingdings" pitchFamily="2" charset="2"/>
              <a:buChar char="§"/>
              <a:defRPr sz="16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buClr>
                <a:srgbClr val="7F7F7F"/>
              </a:buClr>
              <a:buFont typeface="Calibri" pitchFamily="34" charset="0"/>
              <a:buChar char="―"/>
              <a:defRPr sz="14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buClr>
                <a:srgbClr val="7F7F7F"/>
              </a:buClr>
              <a:buFont typeface="Calibri" pitchFamily="34" charset="0"/>
              <a:buChar char="―"/>
              <a:defRPr sz="14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69536-DE51-4922-AC94-F37FBE0CEC22}" type="datetimeFigureOut">
              <a:rPr lang="en-US" smtClean="0"/>
              <a:pPr/>
              <a:t>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C07FC-9E93-4B35-86FA-E380F21424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69536-DE51-4922-AC94-F37FBE0CEC22}" type="datetimeFigureOut">
              <a:rPr lang="en-US" smtClean="0"/>
              <a:pPr/>
              <a:t>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C07FC-9E93-4B35-86FA-E380F21424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69536-DE51-4922-AC94-F37FBE0CEC22}" type="datetimeFigureOut">
              <a:rPr lang="en-US" smtClean="0"/>
              <a:pPr/>
              <a:t>3/10/2012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C07FC-9E93-4B35-86FA-E380F21424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69536-DE51-4922-AC94-F37FBE0CEC22}" type="datetimeFigureOut">
              <a:rPr lang="en-US" smtClean="0"/>
              <a:pPr/>
              <a:t>3/10/2012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C07FC-9E93-4B35-86FA-E380F21424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69536-DE51-4922-AC94-F37FBE0CEC22}" type="datetimeFigureOut">
              <a:rPr lang="en-US" smtClean="0"/>
              <a:pPr/>
              <a:t>3/10/2012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C07FC-9E93-4B35-86FA-E380F21424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69536-DE51-4922-AC94-F37FBE0CEC22}" type="datetimeFigureOut">
              <a:rPr lang="en-US" smtClean="0"/>
              <a:pPr/>
              <a:t>3/10/2012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C07FC-9E93-4B35-86FA-E380F21424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69536-DE51-4922-AC94-F37FBE0CEC22}" type="datetimeFigureOut">
              <a:rPr lang="en-US" smtClean="0"/>
              <a:pPr/>
              <a:t>3/10/2012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C07FC-9E93-4B35-86FA-E380F21424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69536-DE51-4922-AC94-F37FBE0CEC22}" type="datetimeFigureOut">
              <a:rPr lang="en-US" smtClean="0"/>
              <a:pPr/>
              <a:t>3/10/2012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C07FC-9E93-4B35-86FA-E380F21424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-5715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69536-DE51-4922-AC94-F37FBE0CEC22}" type="datetimeFigureOut">
              <a:rPr lang="en-US" smtClean="0"/>
              <a:pPr/>
              <a:t>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C07FC-9E93-4B35-86FA-E380F21424F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WW2012_logo_White.png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7467600" y="209550"/>
            <a:ext cx="1371600" cy="3796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2200" b="1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0.png"/><Relationship Id="rId5" Type="http://schemas.openxmlformats.org/officeDocument/2006/relationships/oleObject" Target="../embeddings/oleObject5.bin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copypastetext.txt" TargetMode="Externa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://forum.solidworks.com/" TargetMode="External"/><Relationship Id="rId7" Type="http://schemas.openxmlformats.org/officeDocument/2006/relationships/hyperlink" Target="http://twitter.com/fcsuper" TargetMode="External"/><Relationship Id="rId2" Type="http://schemas.openxmlformats.org/officeDocument/2006/relationships/hyperlink" Target="http://solidworks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witter.com/swsuper" TargetMode="External"/><Relationship Id="rId5" Type="http://schemas.openxmlformats.org/officeDocument/2006/relationships/hyperlink" Target="http://sw.fcsuper.com/" TargetMode="External"/><Relationship Id="rId4" Type="http://schemas.openxmlformats.org/officeDocument/2006/relationships/hyperlink" Target="http://fcsuper.com/swblo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2343150"/>
            <a:ext cx="6400800" cy="1771650"/>
          </a:xfrm>
        </p:spPr>
        <p:txBody>
          <a:bodyPr/>
          <a:lstStyle/>
          <a:p>
            <a:pPr eaLnBrk="1" hangingPunct="1"/>
            <a:r>
              <a:rPr lang="en-US" i="0" smtClean="0">
                <a:latin typeface="PlusSansExtraBold-SC" pitchFamily="2" charset="0"/>
              </a:rPr>
              <a:t>SolidWorks advanced customization techniques</a:t>
            </a:r>
          </a:p>
        </p:txBody>
      </p:sp>
      <p:sp>
        <p:nvSpPr>
          <p:cNvPr id="12294" name="Text Box 7"/>
          <p:cNvSpPr txBox="1">
            <a:spLocks noChangeArrowheads="1"/>
          </p:cNvSpPr>
          <p:nvPr/>
        </p:nvSpPr>
        <p:spPr bwMode="auto">
          <a:xfrm>
            <a:off x="304800" y="4514850"/>
            <a:ext cx="650460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By Matthew Lorono, </a:t>
            </a:r>
            <a:r>
              <a:rPr lang="en-US" dirty="0" smtClean="0"/>
              <a:t>Definition Product Manager, </a:t>
            </a:r>
            <a:r>
              <a:rPr lang="en-US" dirty="0" err="1"/>
              <a:t>Dassault</a:t>
            </a:r>
            <a:r>
              <a:rPr lang="en-US" dirty="0"/>
              <a:t> </a:t>
            </a:r>
            <a:r>
              <a:rPr lang="en-US" dirty="0" err="1"/>
              <a:t>Systemes</a:t>
            </a:r>
            <a:endParaRPr lang="en-US" dirty="0"/>
          </a:p>
          <a:p>
            <a:r>
              <a:rPr lang="en-US" dirty="0" smtClean="0"/>
              <a:t>February 15</a:t>
            </a:r>
            <a:r>
              <a:rPr lang="en-US" dirty="0"/>
              <a:t>, </a:t>
            </a:r>
            <a:r>
              <a:rPr lang="en-US" dirty="0" smtClean="0"/>
              <a:t>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685800" y="2171700"/>
            <a:ext cx="7467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n-US" sz="3300">
                <a:solidFill>
                  <a:schemeClr val="tx2"/>
                </a:solidFill>
                <a:latin typeface="Arial Black" pitchFamily="34" charset="0"/>
              </a:rPr>
              <a:t>Mouse Gestures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562600" y="1657350"/>
            <a:ext cx="3222285" cy="2667000"/>
          </a:xfrm>
          <a:noFill/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9050"/>
            <a:ext cx="8229600" cy="857250"/>
          </a:xfrm>
        </p:spPr>
        <p:txBody>
          <a:bodyPr/>
          <a:lstStyle/>
          <a:p>
            <a:pPr eaLnBrk="1" hangingPunct="1"/>
            <a:r>
              <a:rPr lang="en-US" dirty="0" smtClean="0"/>
              <a:t>Mouse Gestures</a:t>
            </a:r>
          </a:p>
        </p:txBody>
      </p:sp>
      <p:sp>
        <p:nvSpPr>
          <p:cNvPr id="20484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371600"/>
            <a:ext cx="5410200" cy="348615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3300" dirty="0" smtClean="0"/>
              <a:t>What are Mouse Gestures?</a:t>
            </a:r>
          </a:p>
          <a:p>
            <a:pPr eaLnBrk="1" hangingPunct="1"/>
            <a:r>
              <a:rPr lang="en-US" sz="2600" dirty="0" smtClean="0"/>
              <a:t>User-interface tool added in SolidWorks 2010.</a:t>
            </a:r>
          </a:p>
          <a:p>
            <a:pPr eaLnBrk="1" hangingPunct="1"/>
            <a:r>
              <a:rPr lang="en-US" sz="2600" b="1" dirty="0" smtClean="0"/>
              <a:t> </a:t>
            </a:r>
            <a:r>
              <a:rPr lang="en-US" sz="26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Donut shaped menu </a:t>
            </a:r>
            <a:r>
              <a:rPr lang="en-US" sz="2600" dirty="0" smtClean="0"/>
              <a:t>that pops up in the graphics area when the </a:t>
            </a:r>
            <a:r>
              <a:rPr lang="en-US" sz="2600" b="1" dirty="0" smtClean="0">
                <a:solidFill>
                  <a:schemeClr val="accent2"/>
                </a:solidFill>
              </a:rPr>
              <a:t>RMB is held down </a:t>
            </a:r>
            <a:r>
              <a:rPr lang="en-US" sz="2600" dirty="0" smtClean="0"/>
              <a:t>and the </a:t>
            </a:r>
            <a:r>
              <a:rPr lang="en-US" sz="2600" b="1" dirty="0" smtClean="0">
                <a:solidFill>
                  <a:schemeClr val="accent2"/>
                </a:solidFill>
              </a:rPr>
              <a:t>mouse dragged</a:t>
            </a:r>
            <a:r>
              <a:rPr lang="en-US" sz="2600" dirty="0" smtClean="0"/>
              <a:t> at </a:t>
            </a:r>
            <a:r>
              <a:rPr lang="en-US" sz="2600" b="1" dirty="0" smtClean="0">
                <a:solidFill>
                  <a:srgbClr val="FF0000"/>
                </a:solidFill>
              </a:rPr>
              <a:t>same time</a:t>
            </a:r>
            <a:r>
              <a:rPr lang="en-US" sz="2600" dirty="0" smtClean="0"/>
              <a:t>.</a:t>
            </a:r>
          </a:p>
          <a:p>
            <a:pPr eaLnBrk="1" hangingPunct="1"/>
            <a:r>
              <a:rPr lang="en-US" sz="2600" dirty="0" smtClean="0"/>
              <a:t>Each direction of the mouse motion selects a different command.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371600"/>
            <a:ext cx="4572000" cy="314325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sz="2600" dirty="0" smtClean="0"/>
              <a:t>Mouse Gestures menu may be customized by going to</a:t>
            </a:r>
            <a:r>
              <a:rPr lang="en-US" sz="2700" dirty="0" smtClean="0"/>
              <a:t> </a:t>
            </a:r>
          </a:p>
          <a:p>
            <a:pPr lvl="1" eaLnBrk="1" hangingPunct="1"/>
            <a:r>
              <a:rPr lang="en-US" sz="2400" i="1" dirty="0" smtClean="0"/>
              <a:t>Tools</a:t>
            </a:r>
            <a:r>
              <a:rPr lang="en-US" sz="2400" dirty="0" smtClean="0"/>
              <a:t> </a:t>
            </a:r>
            <a:r>
              <a:rPr lang="en-US" sz="2400" dirty="0" err="1" smtClean="0"/>
              <a:t>pulldown</a:t>
            </a:r>
            <a:r>
              <a:rPr lang="en-US" sz="2400" dirty="0" smtClean="0"/>
              <a:t>&gt; </a:t>
            </a:r>
          </a:p>
          <a:p>
            <a:pPr lvl="1" eaLnBrk="1" hangingPunct="1"/>
            <a:r>
              <a:rPr lang="en-US" sz="2400" i="1" dirty="0" smtClean="0"/>
              <a:t>Customize</a:t>
            </a:r>
            <a:r>
              <a:rPr lang="en-US" sz="2400" dirty="0" smtClean="0"/>
              <a:t>&gt; </a:t>
            </a:r>
          </a:p>
          <a:p>
            <a:pPr lvl="1" eaLnBrk="1" hangingPunct="1"/>
            <a:r>
              <a:rPr lang="en-US" sz="2400" i="1" dirty="0" smtClean="0"/>
              <a:t>Mouse Gestures</a:t>
            </a:r>
            <a:r>
              <a:rPr lang="en-US" sz="2400" dirty="0" smtClean="0"/>
              <a:t> tab</a:t>
            </a:r>
          </a:p>
          <a:p>
            <a:pPr eaLnBrk="1" hangingPunct="1"/>
            <a:r>
              <a:rPr lang="en-US" sz="2600" dirty="0" smtClean="0"/>
              <a:t>Menu may have either 4 or 8 elements.</a:t>
            </a:r>
          </a:p>
          <a:p>
            <a:pPr eaLnBrk="1" hangingPunct="1"/>
            <a:r>
              <a:rPr lang="en-US" sz="2600" dirty="0" smtClean="0"/>
              <a:t>Menu is mode sensitive</a:t>
            </a:r>
          </a:p>
          <a:p>
            <a:pPr eaLnBrk="1" hangingPunct="1"/>
            <a:endParaRPr lang="en-US" sz="2700" dirty="0" smtClean="0"/>
          </a:p>
        </p:txBody>
      </p:sp>
      <p:pic>
        <p:nvPicPr>
          <p:cNvPr id="21508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0" y="1600200"/>
            <a:ext cx="3424238" cy="2571750"/>
          </a:xfrm>
          <a:noFill/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9050"/>
            <a:ext cx="8229600" cy="857250"/>
          </a:xfrm>
        </p:spPr>
        <p:txBody>
          <a:bodyPr/>
          <a:lstStyle/>
          <a:p>
            <a:pPr eaLnBrk="1" hangingPunct="1"/>
            <a:r>
              <a:rPr lang="en-US" dirty="0" smtClean="0"/>
              <a:t>Mouse Gestures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1" y="1371600"/>
            <a:ext cx="5629275" cy="302895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2400" dirty="0" smtClean="0"/>
              <a:t>Tips:</a:t>
            </a:r>
          </a:p>
        </p:txBody>
      </p:sp>
      <p:pic>
        <p:nvPicPr>
          <p:cNvPr id="22532" name="Picture 7" descr="MPj04389810000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553200" y="1085850"/>
            <a:ext cx="1905000" cy="1370410"/>
          </a:xfrm>
          <a:noFill/>
        </p:spPr>
      </p:pic>
      <p:sp>
        <p:nvSpPr>
          <p:cNvPr id="22533" name="Rectangle 11"/>
          <p:cNvSpPr>
            <a:spLocks noChangeArrowheads="1"/>
          </p:cNvSpPr>
          <p:nvPr/>
        </p:nvSpPr>
        <p:spPr bwMode="auto">
          <a:xfrm>
            <a:off x="762000" y="1809750"/>
            <a:ext cx="82296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spcBef>
                <a:spcPct val="2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lang="en-US" sz="2400" dirty="0" smtClean="0"/>
              <a:t>Common practice is to add Standard                                 views to Mouse Gestures menu.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1"/>
              </a:buClr>
              <a:buSzPct val="150000"/>
              <a:buFontTx/>
              <a:buChar char="•"/>
            </a:pPr>
            <a:endParaRPr lang="en-US" sz="800" dirty="0" smtClean="0"/>
          </a:p>
          <a:p>
            <a:pPr marL="742950" lvl="1" indent="-285750" eaLnBrk="1" hangingPunct="1">
              <a:spcBef>
                <a:spcPct val="2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lang="en-US" sz="2400" dirty="0" smtClean="0"/>
              <a:t>Don’t </a:t>
            </a:r>
            <a:r>
              <a:rPr lang="en-US" sz="2400" dirty="0"/>
              <a:t>add commands that end document sessions, such as </a:t>
            </a:r>
            <a:r>
              <a:rPr lang="en-US" sz="2400" i="1" dirty="0"/>
              <a:t>Exit</a:t>
            </a:r>
            <a:r>
              <a:rPr lang="en-US" sz="2400" dirty="0"/>
              <a:t> or </a:t>
            </a:r>
            <a:r>
              <a:rPr lang="en-US" sz="2400" i="1" dirty="0"/>
              <a:t>Close</a:t>
            </a:r>
            <a:r>
              <a:rPr lang="en-US" sz="2400" dirty="0"/>
              <a:t>.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1"/>
              </a:buClr>
              <a:buSzPct val="150000"/>
              <a:buFontTx/>
              <a:buChar char="•"/>
            </a:pPr>
            <a:endParaRPr lang="en-US" sz="800" dirty="0"/>
          </a:p>
          <a:p>
            <a:pPr marL="742950" lvl="1" indent="-285750" eaLnBrk="1" hangingPunct="1">
              <a:spcBef>
                <a:spcPct val="2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lang="en-US" sz="2400" dirty="0"/>
              <a:t>As of SolidWorks 2012, </a:t>
            </a:r>
            <a:r>
              <a:rPr lang="en-US" sz="2400" b="1" dirty="0">
                <a:solidFill>
                  <a:srgbClr val="00B050"/>
                </a:solidFill>
              </a:rPr>
              <a:t>OK</a:t>
            </a:r>
            <a:r>
              <a:rPr lang="en-US" sz="2400" dirty="0"/>
              <a:t> and </a:t>
            </a:r>
            <a:r>
              <a:rPr lang="en-US" sz="2400" dirty="0">
                <a:solidFill>
                  <a:srgbClr val="FF0000"/>
                </a:solidFill>
              </a:rPr>
              <a:t>Cancel</a:t>
            </a:r>
            <a:r>
              <a:rPr lang="en-US" sz="2400" dirty="0"/>
              <a:t> may be added to Mouse Gestures menu.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9050"/>
            <a:ext cx="8229600" cy="857250"/>
          </a:xfrm>
        </p:spPr>
        <p:txBody>
          <a:bodyPr/>
          <a:lstStyle/>
          <a:p>
            <a:pPr eaLnBrk="1" hangingPunct="1"/>
            <a:r>
              <a:rPr lang="en-US" dirty="0" smtClean="0"/>
              <a:t>Mouse Gestures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85800" y="2171700"/>
            <a:ext cx="7467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n-US" sz="3300">
                <a:solidFill>
                  <a:schemeClr val="tx2"/>
                </a:solidFill>
                <a:latin typeface="Arial Black" pitchFamily="34" charset="0"/>
              </a:rPr>
              <a:t>Shortcut Bars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9050"/>
            <a:ext cx="7696200" cy="857250"/>
          </a:xfrm>
        </p:spPr>
        <p:txBody>
          <a:bodyPr/>
          <a:lstStyle/>
          <a:p>
            <a:pPr eaLnBrk="1" hangingPunct="1"/>
            <a:r>
              <a:rPr lang="en-US" dirty="0" smtClean="0"/>
              <a:t>Shortcut Bars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371600"/>
            <a:ext cx="8229600" cy="337185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3200" dirty="0" smtClean="0"/>
              <a:t>What are Shortcut Bars?</a:t>
            </a:r>
          </a:p>
          <a:p>
            <a:pPr lvl="1" eaLnBrk="1" hangingPunct="1"/>
            <a:r>
              <a:rPr lang="en-US" dirty="0" smtClean="0"/>
              <a:t>Non-context pop-up menus that are customizable for four modes.</a:t>
            </a:r>
          </a:p>
          <a:p>
            <a:pPr lvl="2" eaLnBrk="1" hangingPunct="1"/>
            <a:r>
              <a:rPr lang="en-US" sz="2400" dirty="0" smtClean="0"/>
              <a:t>Part</a:t>
            </a:r>
          </a:p>
          <a:p>
            <a:pPr lvl="2" eaLnBrk="1" hangingPunct="1"/>
            <a:r>
              <a:rPr lang="en-US" sz="2400" dirty="0" smtClean="0"/>
              <a:t>Drawing</a:t>
            </a:r>
          </a:p>
          <a:p>
            <a:pPr lvl="2" eaLnBrk="1" hangingPunct="1"/>
            <a:r>
              <a:rPr lang="en-US" sz="2400" dirty="0" smtClean="0"/>
              <a:t>Assembly</a:t>
            </a:r>
          </a:p>
          <a:p>
            <a:pPr lvl="2" eaLnBrk="1" hangingPunct="1"/>
            <a:r>
              <a:rPr lang="en-US" sz="2400" dirty="0" smtClean="0"/>
              <a:t>Sketch</a:t>
            </a:r>
          </a:p>
          <a:p>
            <a:pPr lvl="1" eaLnBrk="1" hangingPunct="1"/>
            <a:r>
              <a:rPr lang="en-US" dirty="0" smtClean="0"/>
              <a:t>Activated by pressing “</a:t>
            </a:r>
            <a:r>
              <a:rPr lang="en-US" b="1" dirty="0" smtClean="0"/>
              <a:t>S</a:t>
            </a:r>
            <a:r>
              <a:rPr lang="en-US" dirty="0" smtClean="0"/>
              <a:t>” key.</a:t>
            </a:r>
          </a:p>
          <a:p>
            <a:pPr lvl="1" eaLnBrk="1" hangingPunct="1"/>
            <a:r>
              <a:rPr lang="en-US" dirty="0" smtClean="0"/>
              <a:t>Functionality added in </a:t>
            </a:r>
            <a:r>
              <a:rPr lang="en-US" dirty="0" err="1" smtClean="0"/>
              <a:t>SoildWorks</a:t>
            </a:r>
            <a:r>
              <a:rPr lang="en-US" dirty="0" smtClean="0"/>
              <a:t> 2008.</a:t>
            </a:r>
          </a:p>
        </p:txBody>
      </p:sp>
      <p:pic>
        <p:nvPicPr>
          <p:cNvPr id="24580" name="Picture 5" descr="shortcut_part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7467601" y="2214563"/>
            <a:ext cx="1014413" cy="330994"/>
          </a:xfrm>
          <a:noFill/>
        </p:spPr>
      </p:pic>
      <p:pic>
        <p:nvPicPr>
          <p:cNvPr id="24581" name="Picture 8" descr="shortcut_assembly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7162800" y="2900363"/>
            <a:ext cx="1309688" cy="184547"/>
          </a:xfrm>
          <a:noFill/>
        </p:spPr>
      </p:pic>
      <p:pic>
        <p:nvPicPr>
          <p:cNvPr id="24582" name="Picture 11" descr="shortcut_draw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5600" y="2614613"/>
            <a:ext cx="1771650" cy="207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13" descr="shortcut_sketch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91400" y="3186112"/>
            <a:ext cx="1085850" cy="7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5867400" y="819150"/>
          <a:ext cx="3276600" cy="1219200"/>
        </p:xfrm>
        <a:graphic>
          <a:graphicData uri="http://schemas.openxmlformats.org/presentationml/2006/ole">
            <p:oleObj spid="_x0000_s3074" name="Image" r:id="rId3" imgW="2042337" imgH="716039" progId="">
              <p:embed/>
            </p:oleObj>
          </a:graphicData>
        </a:graphic>
      </p:graphicFrame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371600"/>
            <a:ext cx="8305800" cy="3600450"/>
          </a:xfrm>
        </p:spPr>
        <p:txBody>
          <a:bodyPr>
            <a:normAutofit fontScale="92500" lnSpcReduction="10000"/>
          </a:bodyPr>
          <a:lstStyle/>
          <a:p>
            <a:pPr marL="533400" indent="-533400" eaLnBrk="1" hangingPunct="1">
              <a:buFont typeface="Wingdings" pitchFamily="2" charset="2"/>
              <a:buNone/>
            </a:pPr>
            <a:r>
              <a:rPr lang="en-US" sz="3200" dirty="0" smtClean="0"/>
              <a:t>Customizing Shortcut Bars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US" sz="2500" dirty="0" smtClean="0"/>
              <a:t>With nothing selected, press the “S” key.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US" sz="2500" dirty="0" smtClean="0"/>
              <a:t>RMB click on the Shortcut Bar after it appears.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US" sz="2500" dirty="0" smtClean="0"/>
              <a:t>Select </a:t>
            </a:r>
            <a:r>
              <a:rPr lang="en-US" sz="2500" i="1" dirty="0" smtClean="0"/>
              <a:t>Customize</a:t>
            </a:r>
            <a:r>
              <a:rPr lang="en-US" sz="2500" dirty="0" smtClean="0"/>
              <a:t>.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US" sz="2500" dirty="0" smtClean="0"/>
              <a:t>The </a:t>
            </a:r>
            <a:r>
              <a:rPr lang="en-US" sz="2500" i="1" dirty="0" smtClean="0"/>
              <a:t>Customize</a:t>
            </a:r>
            <a:r>
              <a:rPr lang="en-US" sz="2500" dirty="0" smtClean="0"/>
              <a:t> window will pop up.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US" sz="2500" dirty="0" smtClean="0"/>
              <a:t>To add a command: drag a tool button from the </a:t>
            </a:r>
            <a:r>
              <a:rPr lang="en-US" sz="2500" i="1" dirty="0" smtClean="0"/>
              <a:t>Button</a:t>
            </a:r>
            <a:r>
              <a:rPr lang="en-US" sz="2500" dirty="0" smtClean="0"/>
              <a:t> area and drop onto the Shortcut Bar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US" sz="2500" dirty="0" smtClean="0"/>
              <a:t>To remove a command, drag a tool button from the Shortcut Bar and drop it onto </a:t>
            </a:r>
            <a:r>
              <a:rPr lang="en-US" sz="2500" i="1" dirty="0" smtClean="0"/>
              <a:t>Customize</a:t>
            </a:r>
            <a:r>
              <a:rPr lang="en-US" sz="2500" dirty="0" smtClean="0"/>
              <a:t> window.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9050"/>
            <a:ext cx="7696200" cy="857250"/>
          </a:xfrm>
        </p:spPr>
        <p:txBody>
          <a:bodyPr/>
          <a:lstStyle/>
          <a:p>
            <a:pPr eaLnBrk="1" hangingPunct="1"/>
            <a:r>
              <a:rPr lang="en-US" dirty="0" smtClean="0"/>
              <a:t>Shortcut Bars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MPj0438981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553200" y="1088232"/>
            <a:ext cx="1905000" cy="1378744"/>
          </a:xfrm>
          <a:noFill/>
        </p:spPr>
      </p:pic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428750"/>
            <a:ext cx="7696200" cy="34861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200" dirty="0" smtClean="0"/>
              <a:t>Tips: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300" dirty="0" smtClean="0"/>
              <a:t>Add Extruded Boss and Cut to Sketch                      Shortcut Bar to reduce feature creation                        steps and mouse movement.</a:t>
            </a:r>
          </a:p>
          <a:p>
            <a:pPr lvl="1" eaLnBrk="1" hangingPunct="1">
              <a:lnSpc>
                <a:spcPct val="80000"/>
              </a:lnSpc>
            </a:pPr>
            <a:endParaRPr lang="en-US" sz="2300" dirty="0" smtClean="0"/>
          </a:p>
          <a:p>
            <a:pPr lvl="1" eaLnBrk="1" hangingPunct="1">
              <a:lnSpc>
                <a:spcPct val="80000"/>
              </a:lnSpc>
            </a:pPr>
            <a:endParaRPr lang="en-US" sz="2300" dirty="0" smtClean="0"/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sz="23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300" dirty="0" smtClean="0"/>
              <a:t>Place the most common commands towards the upper left of the Shortcut Bar.</a:t>
            </a:r>
          </a:p>
          <a:p>
            <a:pPr lvl="1" eaLnBrk="1" hangingPunct="1">
              <a:lnSpc>
                <a:spcPct val="80000"/>
              </a:lnSpc>
            </a:pPr>
            <a:endParaRPr lang="en-US" sz="8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300" dirty="0" smtClean="0"/>
              <a:t>With a high-end mouse or 3D mouse (like 3DConnexion </a:t>
            </a:r>
            <a:r>
              <a:rPr lang="en-US" sz="2300" dirty="0" err="1" smtClean="0"/>
              <a:t>SpacePilot</a:t>
            </a:r>
            <a:r>
              <a:rPr lang="en-US" sz="2300" dirty="0" smtClean="0"/>
              <a:t>), map the letter “S” to one of its buttons.</a:t>
            </a:r>
          </a:p>
        </p:txBody>
      </p:sp>
      <p:pic>
        <p:nvPicPr>
          <p:cNvPr id="2560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2800350"/>
            <a:ext cx="152717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9050"/>
            <a:ext cx="7696200" cy="857250"/>
          </a:xfrm>
        </p:spPr>
        <p:txBody>
          <a:bodyPr/>
          <a:lstStyle/>
          <a:p>
            <a:pPr eaLnBrk="1" hangingPunct="1"/>
            <a:r>
              <a:rPr lang="en-US" dirty="0" smtClean="0"/>
              <a:t>Shortcut Bars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685800" y="2171700"/>
            <a:ext cx="7467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n-US" sz="3300">
                <a:solidFill>
                  <a:schemeClr val="tx2"/>
                </a:solidFill>
                <a:latin typeface="Arial Black" pitchFamily="34" charset="0"/>
              </a:rPr>
              <a:t>Search Commands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696200" cy="857250"/>
          </a:xfrm>
        </p:spPr>
        <p:txBody>
          <a:bodyPr/>
          <a:lstStyle/>
          <a:p>
            <a:pPr eaLnBrk="1" hangingPunct="1"/>
            <a:r>
              <a:rPr lang="en-US" dirty="0" smtClean="0"/>
              <a:t>Search Commands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428750"/>
            <a:ext cx="7696200" cy="30289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200" dirty="0" smtClean="0"/>
              <a:t>What is Search Commands?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A tool in the Search corner that allows users to quickly find a command by typing its name.</a:t>
            </a:r>
          </a:p>
          <a:p>
            <a:pPr eaLnBrk="1" hangingPunct="1">
              <a:lnSpc>
                <a:spcPct val="90000"/>
              </a:lnSpc>
            </a:pPr>
            <a:endParaRPr lang="en-US" sz="1600" dirty="0" smtClean="0"/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Introduced in SolidWorks 2012.</a:t>
            </a:r>
            <a:endParaRPr lang="en-US" dirty="0" smtClean="0"/>
          </a:p>
        </p:txBody>
      </p:sp>
      <p:pic>
        <p:nvPicPr>
          <p:cNvPr id="2765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343400" y="4038600"/>
            <a:ext cx="3505200" cy="628650"/>
          </a:xfrm>
          <a:noFill/>
        </p:spPr>
      </p:pic>
      <p:pic>
        <p:nvPicPr>
          <p:cNvPr id="2765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3810000"/>
            <a:ext cx="21050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Rectangle 8"/>
          <p:cNvSpPr>
            <a:spLocks noChangeArrowheads="1"/>
          </p:cNvSpPr>
          <p:nvPr/>
        </p:nvSpPr>
        <p:spPr bwMode="auto">
          <a:xfrm>
            <a:off x="1981200" y="4400550"/>
            <a:ext cx="1295400" cy="209550"/>
          </a:xfrm>
          <a:prstGeom prst="rect">
            <a:avLst/>
          </a:prstGeom>
          <a:solidFill>
            <a:srgbClr val="97CDCC">
              <a:alpha val="30196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7655" name="Straight Connector 10"/>
          <p:cNvCxnSpPr>
            <a:cxnSpLocks noChangeShapeType="1"/>
          </p:cNvCxnSpPr>
          <p:nvPr/>
        </p:nvCxnSpPr>
        <p:spPr bwMode="auto">
          <a:xfrm flipV="1">
            <a:off x="3200400" y="4038600"/>
            <a:ext cx="1143000" cy="3619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656" name="Elbow Connector 12"/>
          <p:cNvCxnSpPr>
            <a:cxnSpLocks noChangeShapeType="1"/>
          </p:cNvCxnSpPr>
          <p:nvPr/>
        </p:nvCxnSpPr>
        <p:spPr bwMode="auto">
          <a:xfrm rot="5400000" flipH="1" flipV="1">
            <a:off x="1390650" y="3308350"/>
            <a:ext cx="114300" cy="12700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657" name="Straight Connector 14"/>
          <p:cNvCxnSpPr>
            <a:cxnSpLocks noChangeShapeType="1"/>
          </p:cNvCxnSpPr>
          <p:nvPr/>
        </p:nvCxnSpPr>
        <p:spPr bwMode="auto">
          <a:xfrm flipV="1">
            <a:off x="3276600" y="4438650"/>
            <a:ext cx="1371600" cy="1714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 descr="MPj0439328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7600" y="3790950"/>
            <a:ext cx="16764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SolidWorks customization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300" dirty="0" smtClean="0"/>
              <a:t>Goals of this presentation:</a:t>
            </a:r>
          </a:p>
          <a:p>
            <a:pPr>
              <a:lnSpc>
                <a:spcPct val="90000"/>
              </a:lnSpc>
            </a:pPr>
            <a:r>
              <a:rPr lang="en-US" sz="2600" dirty="0" smtClean="0"/>
              <a:t>This presentation will cover beginner to       advanced topics.</a:t>
            </a:r>
          </a:p>
          <a:p>
            <a:pPr>
              <a:lnSpc>
                <a:spcPct val="90000"/>
              </a:lnSpc>
            </a:pPr>
            <a:endParaRPr lang="en-US" sz="900" dirty="0" smtClean="0"/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Give exposure to a variety of customizable areas within SolidWorks.</a:t>
            </a:r>
            <a:endParaRPr lang="en-US" sz="1400" dirty="0" smtClean="0"/>
          </a:p>
          <a:p>
            <a:pPr eaLnBrk="1" hangingPunct="1">
              <a:lnSpc>
                <a:spcPct val="90000"/>
              </a:lnSpc>
            </a:pPr>
            <a:endParaRPr lang="en-US" sz="1600" dirty="0" smtClean="0"/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Instructions will be complete enough to give users enough information to begin their own explorations into each topic.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428750"/>
            <a:ext cx="7696200" cy="30289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/>
              <a:t>Customizing Search Commands Shortcuts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Create multiple-letter shortcuts in Customize menu at: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600" i="1" dirty="0" smtClean="0"/>
              <a:t>Tools</a:t>
            </a:r>
            <a:r>
              <a:rPr lang="en-US" sz="2600" dirty="0" smtClean="0"/>
              <a:t> </a:t>
            </a:r>
            <a:r>
              <a:rPr lang="en-US" sz="2600" dirty="0" err="1" smtClean="0"/>
              <a:t>pulldown</a:t>
            </a:r>
            <a:r>
              <a:rPr lang="en-US" sz="2600" dirty="0" smtClean="0"/>
              <a:t>&gt;</a:t>
            </a:r>
            <a:r>
              <a:rPr lang="en-US" sz="2600" i="1" dirty="0" smtClean="0"/>
              <a:t>Customize…</a:t>
            </a:r>
            <a:r>
              <a:rPr lang="en-US" sz="2600" dirty="0" smtClean="0"/>
              <a:t>&gt;</a:t>
            </a:r>
            <a:r>
              <a:rPr lang="en-US" sz="2600" i="1" dirty="0" smtClean="0"/>
              <a:t>Keyboard</a:t>
            </a:r>
            <a:r>
              <a:rPr lang="en-US" sz="2600" dirty="0" smtClean="0"/>
              <a:t> tab in the </a:t>
            </a:r>
            <a:r>
              <a:rPr lang="en-US" sz="2600" i="1" dirty="0" smtClean="0"/>
              <a:t>Search Shortcut </a:t>
            </a:r>
            <a:r>
              <a:rPr lang="en-US" sz="2600" dirty="0" smtClean="0"/>
              <a:t>column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600" dirty="0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3409950"/>
            <a:ext cx="5029199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Right Arrow 6"/>
          <p:cNvSpPr>
            <a:spLocks noChangeArrowheads="1"/>
          </p:cNvSpPr>
          <p:nvPr/>
        </p:nvSpPr>
        <p:spPr bwMode="auto">
          <a:xfrm rot="2182185">
            <a:off x="4487248" y="4015011"/>
            <a:ext cx="1219200" cy="6286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57200" y="0"/>
            <a:ext cx="76962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Search Commands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428750"/>
            <a:ext cx="7696200" cy="30289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200" dirty="0" smtClean="0"/>
              <a:t>When searching for a command…</a:t>
            </a:r>
          </a:p>
          <a:p>
            <a:pPr marL="914400" lvl="1" indent="-514350" eaLnBrk="1" hangingPunct="1">
              <a:lnSpc>
                <a:spcPct val="90000"/>
              </a:lnSpc>
              <a:buFont typeface="Arial Black" pitchFamily="34" charset="0"/>
              <a:buAutoNum type="arabicPeriod"/>
            </a:pPr>
            <a:r>
              <a:rPr lang="en-US" sz="2400" dirty="0" smtClean="0"/>
              <a:t>Click and hold on command from dropdown.</a:t>
            </a:r>
          </a:p>
          <a:p>
            <a:pPr marL="914400" lvl="1" indent="-514350" eaLnBrk="1" hangingPunct="1">
              <a:lnSpc>
                <a:spcPct val="90000"/>
              </a:lnSpc>
              <a:buFontTx/>
              <a:buNone/>
            </a:pPr>
            <a:endParaRPr lang="en-US" sz="800" dirty="0" smtClean="0"/>
          </a:p>
          <a:p>
            <a:pPr marL="914400" lvl="1" indent="-514350" eaLnBrk="1" hangingPunct="1">
              <a:lnSpc>
                <a:spcPct val="90000"/>
              </a:lnSpc>
              <a:buFont typeface="Arial Black" pitchFamily="34" charset="0"/>
              <a:buAutoNum type="arabicPeriod" startAt="2"/>
            </a:pPr>
            <a:r>
              <a:rPr lang="en-US" sz="2400" dirty="0" smtClean="0"/>
              <a:t>Drag the command to any visible toolbar or </a:t>
            </a:r>
            <a:r>
              <a:rPr lang="en-US" sz="2400" dirty="0" err="1" smtClean="0"/>
              <a:t>CommandManager</a:t>
            </a:r>
            <a:r>
              <a:rPr lang="en-US" sz="2400" dirty="0" smtClean="0"/>
              <a:t>.</a:t>
            </a:r>
          </a:p>
          <a:p>
            <a:pPr marL="914400" lvl="1" indent="-514350" eaLnBrk="1" hangingPunct="1">
              <a:lnSpc>
                <a:spcPct val="90000"/>
              </a:lnSpc>
              <a:buFontTx/>
              <a:buNone/>
            </a:pPr>
            <a:endParaRPr lang="en-US" sz="800" dirty="0" smtClean="0"/>
          </a:p>
          <a:p>
            <a:pPr marL="914400" lvl="1" indent="-514350" eaLnBrk="1" hangingPunct="1">
              <a:lnSpc>
                <a:spcPct val="90000"/>
              </a:lnSpc>
              <a:buFont typeface="Arial Black" pitchFamily="34" charset="0"/>
              <a:buAutoNum type="arabicPeriod" startAt="3"/>
            </a:pPr>
            <a:r>
              <a:rPr lang="en-US" sz="2400" dirty="0" smtClean="0"/>
              <a:t>Release mouse button to drop command at that location.</a:t>
            </a:r>
          </a:p>
        </p:txBody>
      </p:sp>
      <p:pic>
        <p:nvPicPr>
          <p:cNvPr id="2970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876800" y="3429000"/>
            <a:ext cx="3352800" cy="1228725"/>
          </a:xfrm>
          <a:noFill/>
        </p:spPr>
      </p:pic>
      <p:pic>
        <p:nvPicPr>
          <p:cNvPr id="29701" name="Picture 15" descr="arrow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3900487"/>
            <a:ext cx="228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0"/>
            <a:ext cx="76962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Search Commands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685800" y="2171700"/>
            <a:ext cx="7467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n-US" sz="3300">
                <a:solidFill>
                  <a:schemeClr val="tx2"/>
                </a:solidFill>
                <a:latin typeface="Arial Black" pitchFamily="34" charset="0"/>
              </a:rPr>
              <a:t>Sheet Metal Gauge 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9050"/>
            <a:ext cx="7696200" cy="857250"/>
          </a:xfrm>
        </p:spPr>
        <p:txBody>
          <a:bodyPr/>
          <a:lstStyle/>
          <a:p>
            <a:pPr eaLnBrk="1" hangingPunct="1"/>
            <a:r>
              <a:rPr lang="en-US" dirty="0" smtClean="0"/>
              <a:t>Sheet Metal Gauge Table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428750"/>
            <a:ext cx="7696200" cy="302895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200" dirty="0" smtClean="0"/>
              <a:t>What are Sheet Metal Gauge Tables?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An Excel spreadsheet where sheet metal gage properties are established for a particular material.</a:t>
            </a:r>
          </a:p>
          <a:p>
            <a:pPr eaLnBrk="1" hangingPunct="1">
              <a:lnSpc>
                <a:spcPct val="90000"/>
              </a:lnSpc>
            </a:pPr>
            <a:endParaRPr lang="en-US" sz="1600" dirty="0" smtClean="0"/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Properties that may be assigned: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Gage thickness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Allowable bend radii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K-factor</a:t>
            </a:r>
          </a:p>
        </p:txBody>
      </p:sp>
      <p:pic>
        <p:nvPicPr>
          <p:cNvPr id="31748" name="Picture 6" descr="art\bendallw_shg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324601" y="2971800"/>
            <a:ext cx="2009775" cy="13430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17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428750"/>
            <a:ext cx="7696200" cy="97155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sz="2600" smtClean="0"/>
              <a:t>Sheet metal gage data is accessible while creating sheet metal features such as Base Flange and Edge Flange.</a:t>
            </a:r>
          </a:p>
          <a:p>
            <a:pPr eaLnBrk="1" hangingPunct="1"/>
            <a:endParaRPr lang="en-US" sz="2600" smtClean="0"/>
          </a:p>
        </p:txBody>
      </p:sp>
      <p:graphicFrame>
        <p:nvGraphicFramePr>
          <p:cNvPr id="4098" name="Object 18"/>
          <p:cNvGraphicFramePr>
            <a:graphicFrameLocks noChangeAspect="1"/>
          </p:cNvGraphicFramePr>
          <p:nvPr>
            <p:ph sz="quarter" idx="2"/>
          </p:nvPr>
        </p:nvGraphicFramePr>
        <p:xfrm>
          <a:off x="6781800" y="2286000"/>
          <a:ext cx="1944688" cy="2286000"/>
        </p:xfrm>
        <a:graphic>
          <a:graphicData uri="http://schemas.openxmlformats.org/presentationml/2006/ole">
            <p:oleObj spid="_x0000_s4098" name="Image" r:id="rId3" imgW="1546994" imgH="2423370" progId="">
              <p:embed/>
            </p:oleObj>
          </a:graphicData>
        </a:graphic>
      </p:graphicFrame>
      <p:pic>
        <p:nvPicPr>
          <p:cNvPr id="4102" name="Picture 4" descr="sheet_metal_gauge_table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381000" y="2514600"/>
            <a:ext cx="4267200" cy="1168004"/>
          </a:xfrm>
          <a:noFill/>
        </p:spPr>
      </p:pic>
      <p:graphicFrame>
        <p:nvGraphicFramePr>
          <p:cNvPr id="4099" name="Object 20"/>
          <p:cNvGraphicFramePr>
            <a:graphicFrameLocks noChangeAspect="1"/>
          </p:cNvGraphicFramePr>
          <p:nvPr>
            <p:ph sz="quarter" idx="3"/>
          </p:nvPr>
        </p:nvGraphicFramePr>
        <p:xfrm>
          <a:off x="5105400" y="2286000"/>
          <a:ext cx="1555750" cy="2314575"/>
        </p:xfrm>
        <a:graphic>
          <a:graphicData uri="http://schemas.openxmlformats.org/presentationml/2006/ole">
            <p:oleObj spid="_x0000_s4099" name="Image" r:id="rId5" imgW="1516190" imgH="3010161" progId="">
              <p:embed/>
            </p:oleObj>
          </a:graphicData>
        </a:graphic>
      </p:graphicFrame>
      <p:pic>
        <p:nvPicPr>
          <p:cNvPr id="4103" name="Picture 22" descr="BD21298_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10089" y="2525316"/>
            <a:ext cx="123825" cy="92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23" descr="BD21298_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76801" y="3371850"/>
            <a:ext cx="442913" cy="332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24" descr="BD21298_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00801" y="2971800"/>
            <a:ext cx="442913" cy="332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26" descr="MCj04398060000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-2621244">
            <a:off x="1905000" y="2914650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9050"/>
            <a:ext cx="7696200" cy="857250"/>
          </a:xfrm>
        </p:spPr>
        <p:txBody>
          <a:bodyPr/>
          <a:lstStyle/>
          <a:p>
            <a:pPr eaLnBrk="1" hangingPunct="1"/>
            <a:r>
              <a:rPr lang="en-US" dirty="0" smtClean="0"/>
              <a:t>Sheet Metal Gauge 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Sheet Metal Gauge Tables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28750"/>
            <a:ext cx="7696200" cy="3429000"/>
          </a:xfrm>
        </p:spPr>
        <p:txBody>
          <a:bodyPr>
            <a:normAutofit fontScale="92500" lnSpcReduction="20000"/>
          </a:bodyPr>
          <a:lstStyle/>
          <a:p>
            <a:pPr marL="590550" indent="-59055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mtClean="0"/>
              <a:t>Establish location for gage table files:</a:t>
            </a:r>
          </a:p>
          <a:p>
            <a:pPr marL="590550" indent="-590550" eaLnBrk="1" hangingPunct="1">
              <a:lnSpc>
                <a:spcPct val="90000"/>
              </a:lnSpc>
            </a:pPr>
            <a:r>
              <a:rPr lang="en-US" sz="2600" smtClean="0"/>
              <a:t>Place custom gage tables at install location, usually </a:t>
            </a:r>
            <a:r>
              <a:rPr lang="en-US" sz="2600" i="1" smtClean="0"/>
              <a:t>C:\Program Files\&lt;install folder&gt;\lang\english\Sheet Metal Gauge Tables\</a:t>
            </a:r>
            <a:endParaRPr lang="en-US" sz="2600" smtClean="0"/>
          </a:p>
          <a:p>
            <a:pPr marL="590550" indent="-590550" eaLnBrk="1" hangingPunct="1">
              <a:lnSpc>
                <a:spcPct val="90000"/>
              </a:lnSpc>
            </a:pPr>
            <a:r>
              <a:rPr lang="en-US" sz="2600" smtClean="0"/>
              <a:t>Or, point SolidWorks to another location at:</a:t>
            </a:r>
          </a:p>
          <a:p>
            <a:pPr marL="952500" lvl="1" indent="-495300" eaLnBrk="1" hangingPunct="1">
              <a:lnSpc>
                <a:spcPct val="90000"/>
              </a:lnSpc>
              <a:buFontTx/>
              <a:buAutoNum type="arabicPeriod"/>
            </a:pPr>
            <a:r>
              <a:rPr lang="en-US" sz="2300" i="1" smtClean="0"/>
              <a:t>Tools</a:t>
            </a:r>
            <a:r>
              <a:rPr lang="en-US" sz="2300" smtClean="0"/>
              <a:t> pulldown&gt;</a:t>
            </a:r>
          </a:p>
          <a:p>
            <a:pPr marL="952500" lvl="1" indent="-495300" eaLnBrk="1" hangingPunct="1">
              <a:lnSpc>
                <a:spcPct val="90000"/>
              </a:lnSpc>
              <a:buFontTx/>
              <a:buAutoNum type="arabicPeriod"/>
            </a:pPr>
            <a:r>
              <a:rPr lang="en-US" sz="2300" i="1" smtClean="0"/>
              <a:t>Options</a:t>
            </a:r>
            <a:r>
              <a:rPr lang="en-US" sz="2300" smtClean="0"/>
              <a:t>&gt;</a:t>
            </a:r>
          </a:p>
          <a:p>
            <a:pPr marL="952500" lvl="1" indent="-495300" eaLnBrk="1" hangingPunct="1">
              <a:lnSpc>
                <a:spcPct val="90000"/>
              </a:lnSpc>
              <a:buFontTx/>
              <a:buAutoNum type="arabicPeriod"/>
            </a:pPr>
            <a:r>
              <a:rPr lang="en-US" sz="2300" i="1" smtClean="0"/>
              <a:t>System Options</a:t>
            </a:r>
            <a:r>
              <a:rPr lang="en-US" sz="2300" smtClean="0"/>
              <a:t> tab&gt;</a:t>
            </a:r>
          </a:p>
          <a:p>
            <a:pPr marL="952500" lvl="1" indent="-495300" eaLnBrk="1" hangingPunct="1">
              <a:lnSpc>
                <a:spcPct val="90000"/>
              </a:lnSpc>
              <a:buFontTx/>
              <a:buAutoNum type="arabicPeriod"/>
            </a:pPr>
            <a:r>
              <a:rPr lang="en-US" sz="2300" i="1" smtClean="0"/>
              <a:t>File Locations</a:t>
            </a:r>
            <a:r>
              <a:rPr lang="en-US" sz="2300" smtClean="0"/>
              <a:t> selection&gt;</a:t>
            </a:r>
          </a:p>
          <a:p>
            <a:pPr marL="952500" lvl="1" indent="-495300" eaLnBrk="1" hangingPunct="1">
              <a:lnSpc>
                <a:spcPct val="90000"/>
              </a:lnSpc>
              <a:buFontTx/>
              <a:buAutoNum type="arabicPeriod"/>
            </a:pPr>
            <a:r>
              <a:rPr lang="en-US" sz="2300" i="1" smtClean="0"/>
              <a:t>Sheet Metal Gauge Tables</a:t>
            </a:r>
            <a:r>
              <a:rPr lang="en-US" sz="2300" smtClean="0"/>
              <a:t> drop down choice</a:t>
            </a:r>
            <a:endParaRPr lang="en-US" sz="2300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Sheet Metal Gauge Table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8229600" cy="314325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200" smtClean="0"/>
              <a:t>Network tip: Sheet Metal Gauge Tables can standardize material sizes throughout an enterprise.</a:t>
            </a:r>
          </a:p>
          <a:p>
            <a:pPr eaLnBrk="1" hangingPunct="1">
              <a:lnSpc>
                <a:spcPct val="90000"/>
              </a:lnSpc>
            </a:pPr>
            <a:endParaRPr lang="en-US" sz="1600" smtClean="0"/>
          </a:p>
          <a:p>
            <a:pPr eaLnBrk="1" hangingPunct="1">
              <a:lnSpc>
                <a:spcPct val="90000"/>
              </a:lnSpc>
            </a:pPr>
            <a:r>
              <a:rPr lang="en-US" sz="3200" smtClean="0"/>
              <a:t>Multiple tables may be created for different material types</a:t>
            </a:r>
          </a:p>
          <a:p>
            <a:pPr eaLnBrk="1" hangingPunct="1">
              <a:lnSpc>
                <a:spcPct val="90000"/>
              </a:lnSpc>
            </a:pPr>
            <a:endParaRPr lang="en-US" sz="1600" smtClean="0"/>
          </a:p>
          <a:p>
            <a:pPr eaLnBrk="1" hangingPunct="1">
              <a:lnSpc>
                <a:spcPct val="90000"/>
              </a:lnSpc>
            </a:pPr>
            <a:r>
              <a:rPr lang="en-US" sz="3200" smtClean="0"/>
              <a:t>(See SolidWorks Help to information about similar </a:t>
            </a:r>
            <a:r>
              <a:rPr lang="en-US" sz="3200" i="1" smtClean="0"/>
              <a:t>Sheet Metal Gauge/Bend Tables </a:t>
            </a:r>
            <a:r>
              <a:rPr lang="en-US" sz="3200" smtClean="0"/>
              <a:t>and </a:t>
            </a:r>
            <a:r>
              <a:rPr lang="en-US" sz="3200" i="1" smtClean="0"/>
              <a:t>Bend Calculation Tables</a:t>
            </a:r>
            <a:r>
              <a:rPr lang="en-US" sz="3200" smtClean="0"/>
              <a:t>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685800" y="2171700"/>
            <a:ext cx="7467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n-US" sz="3300">
                <a:solidFill>
                  <a:schemeClr val="tx2"/>
                </a:solidFill>
                <a:latin typeface="Arial Black" pitchFamily="34" charset="0"/>
              </a:rPr>
              <a:t>Hole Wizard holes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428750"/>
            <a:ext cx="7696200" cy="302895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200" smtClean="0"/>
              <a:t>What is the Hole Wizard?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Command that provides a user interface to create many types of hole features.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Hole types created with Hole Wizard: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smtClean="0"/>
              <a:t>Counterbore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smtClean="0"/>
              <a:t>Countersink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smtClean="0"/>
              <a:t>Hole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smtClean="0"/>
              <a:t>Straight Tap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smtClean="0"/>
              <a:t>Tapered Tap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smtClean="0"/>
              <a:t>Legacy</a:t>
            </a:r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4887913" y="2971800"/>
          <a:ext cx="3441700" cy="1585913"/>
        </p:xfrm>
        <a:graphic>
          <a:graphicData uri="http://schemas.openxmlformats.org/presentationml/2006/ole">
            <p:oleObj spid="_x0000_s5122" name="Image" r:id="rId3" imgW="1942857" imgH="1193230" progId="">
              <p:embed/>
            </p:oleObj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4300"/>
            <a:ext cx="6629400" cy="628650"/>
          </a:xfrm>
        </p:spPr>
        <p:txBody>
          <a:bodyPr/>
          <a:lstStyle/>
          <a:p>
            <a:pPr eaLnBrk="1" hangingPunct="1"/>
            <a:r>
              <a:rPr lang="en-US" smtClean="0"/>
              <a:t>Hole Wizard holes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Hole Wizard holes</a:t>
            </a:r>
          </a:p>
        </p:txBody>
      </p:sp>
      <p:sp>
        <p:nvSpPr>
          <p:cNvPr id="6149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6324600" cy="3028950"/>
          </a:xfrm>
        </p:spPr>
        <p:txBody>
          <a:bodyPr/>
          <a:lstStyle/>
          <a:p>
            <a:pPr eaLnBrk="1" hangingPunct="1"/>
            <a:r>
              <a:rPr lang="en-US" smtClean="0"/>
              <a:t>Standard Hole Wizard holes are linked to associated fastener hardware.</a:t>
            </a:r>
          </a:p>
          <a:p>
            <a:pPr eaLnBrk="1" hangingPunct="1"/>
            <a:endParaRPr lang="en-US" sz="1600" smtClean="0"/>
          </a:p>
          <a:p>
            <a:pPr eaLnBrk="1" hangingPunct="1"/>
            <a:r>
              <a:rPr lang="en-US" smtClean="0"/>
              <a:t>Default hole dimensions are stored within Toolbox Setup with  associated hardware specifications.</a:t>
            </a:r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>
            <p:ph idx="4294967295"/>
          </p:nvPr>
        </p:nvGraphicFramePr>
        <p:xfrm>
          <a:off x="7086600" y="1428750"/>
          <a:ext cx="1447800" cy="1257300"/>
        </p:xfrm>
        <a:graphic>
          <a:graphicData uri="http://schemas.openxmlformats.org/presentationml/2006/ole">
            <p:oleObj spid="_x0000_s6146" name="Image" r:id="rId3" imgW="632113" imgH="754126" progId="">
              <p:embed/>
            </p:oleObj>
          </a:graphicData>
        </a:graphic>
      </p:graphicFrame>
      <p:graphicFrame>
        <p:nvGraphicFramePr>
          <p:cNvPr id="6147" name="Object 7"/>
          <p:cNvGraphicFramePr>
            <a:graphicFrameLocks noChangeAspect="1"/>
          </p:cNvGraphicFramePr>
          <p:nvPr>
            <p:ph idx="4294967295"/>
          </p:nvPr>
        </p:nvGraphicFramePr>
        <p:xfrm>
          <a:off x="7086600" y="2800350"/>
          <a:ext cx="1447800" cy="1010841"/>
        </p:xfrm>
        <a:graphic>
          <a:graphicData uri="http://schemas.openxmlformats.org/presentationml/2006/ole">
            <p:oleObj spid="_x0000_s6147" name="Image" r:id="rId4" imgW="990267" imgH="921905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SolidWorks customization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28750"/>
            <a:ext cx="8382000" cy="35433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200" smtClean="0"/>
              <a:t>SolidWorks has many types of customizations; examples:</a:t>
            </a:r>
          </a:p>
          <a:p>
            <a:pPr lvl="1" eaLnBrk="1" hangingPunct="1"/>
            <a:r>
              <a:rPr lang="en-US" smtClean="0"/>
              <a:t>Document Properties</a:t>
            </a:r>
          </a:p>
          <a:p>
            <a:pPr lvl="1" eaLnBrk="1" hangingPunct="1"/>
            <a:r>
              <a:rPr lang="en-US" smtClean="0"/>
              <a:t>System Options</a:t>
            </a:r>
          </a:p>
          <a:p>
            <a:pPr lvl="1" eaLnBrk="1" hangingPunct="1"/>
            <a:r>
              <a:rPr lang="en-US" smtClean="0"/>
              <a:t>Library files</a:t>
            </a:r>
          </a:p>
          <a:p>
            <a:pPr lvl="1" eaLnBrk="1" hangingPunct="1"/>
            <a:r>
              <a:rPr lang="en-US" smtClean="0"/>
              <a:t>Menu and other user interface functions</a:t>
            </a:r>
          </a:p>
          <a:p>
            <a:pPr lvl="1" eaLnBrk="1" hangingPunct="1"/>
            <a:r>
              <a:rPr lang="en-US" smtClean="0"/>
              <a:t>API macros and add-ins</a:t>
            </a:r>
          </a:p>
          <a:p>
            <a:pPr lvl="1" eaLnBrk="1" hangingPunct="1"/>
            <a:r>
              <a:rPr lang="en-US" smtClean="0"/>
              <a:t>Sheet formats and templates</a:t>
            </a:r>
          </a:p>
          <a:p>
            <a:pPr lvl="1" eaLnBrk="1" hangingPunct="1"/>
            <a:r>
              <a:rPr lang="en-US" smtClean="0"/>
              <a:t>Etc…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Hole Wizard holes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28750"/>
            <a:ext cx="7696200" cy="3257550"/>
          </a:xfrm>
        </p:spPr>
        <p:txBody>
          <a:bodyPr>
            <a:normAutofit fontScale="92500"/>
          </a:bodyPr>
          <a:lstStyle/>
          <a:p>
            <a:pPr eaLnBrk="1" hangingPunct="1"/>
            <a:endParaRPr lang="en-US" sz="1600" dirty="0" smtClean="0"/>
          </a:p>
          <a:p>
            <a:pPr eaLnBrk="1" hangingPunct="1"/>
            <a:r>
              <a:rPr lang="en-US" sz="2800" dirty="0" smtClean="0"/>
              <a:t>SolidWorks 2012 now allows you to modify existing Toolbox standards. However, it is still better to create your own standard.</a:t>
            </a:r>
          </a:p>
          <a:p>
            <a:pPr eaLnBrk="1" hangingPunct="1"/>
            <a:endParaRPr lang="en-US" sz="900" dirty="0" smtClean="0"/>
          </a:p>
          <a:p>
            <a:pPr eaLnBrk="1" hangingPunct="1"/>
            <a:r>
              <a:rPr lang="en-US" sz="2800" dirty="0" smtClean="0"/>
              <a:t>Hole Wizard/Toolbar interface can be password protected to lockout others from making changes.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Hole Wizard holes (SHCS)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28750"/>
            <a:ext cx="8153400" cy="325755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b="1" dirty="0" smtClean="0"/>
              <a:t>Potential issue with “standard” counter-bored holes for socket head cap screws</a:t>
            </a:r>
            <a:r>
              <a:rPr lang="en-US" dirty="0" smtClean="0"/>
              <a:t>: 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dirty="0" smtClean="0"/>
              <a:t>Traditionally, </a:t>
            </a:r>
            <a:r>
              <a:rPr lang="en-US" sz="2200" dirty="0" err="1" smtClean="0"/>
              <a:t>counterbore</a:t>
            </a:r>
            <a:r>
              <a:rPr lang="en-US" sz="2200" dirty="0" smtClean="0"/>
              <a:t> depths for SHCS holes are equal to the diameter of the </a:t>
            </a:r>
            <a:r>
              <a:rPr lang="en-US" sz="2200" dirty="0" err="1" smtClean="0"/>
              <a:t>counterbore</a:t>
            </a:r>
            <a:r>
              <a:rPr lang="en-US" sz="22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endParaRPr lang="en-US" sz="900" dirty="0" smtClean="0"/>
          </a:p>
          <a:p>
            <a:pPr eaLnBrk="1" hangingPunct="1">
              <a:lnSpc>
                <a:spcPct val="90000"/>
              </a:lnSpc>
            </a:pPr>
            <a:r>
              <a:rPr lang="en-US" sz="2200" dirty="0" smtClean="0"/>
              <a:t>SHCS often use the same depth for their head height too, thus nominally being line-to-line with the top surface of </a:t>
            </a:r>
            <a:r>
              <a:rPr lang="en-US" sz="2200" dirty="0" err="1" smtClean="0"/>
              <a:t>counterbore</a:t>
            </a:r>
            <a:r>
              <a:rPr lang="en-US" sz="22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endParaRPr lang="en-US" sz="900" dirty="0" smtClean="0"/>
          </a:p>
          <a:p>
            <a:pPr eaLnBrk="1" hangingPunct="1">
              <a:lnSpc>
                <a:spcPct val="90000"/>
              </a:lnSpc>
            </a:pPr>
            <a:r>
              <a:rPr lang="en-US" sz="2200" dirty="0" smtClean="0"/>
              <a:t>Tolerances may allow the head to sit slightly proud of the top surface, possibly creating fit issues with other components.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Hole Wizard holes (SHCS)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en-US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b="1" smtClean="0"/>
              <a:t>Demonstration task: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mtClean="0"/>
              <a:t>Create customized “standard” for Socket Head Cap Screw (SHCS) counterbore holes with specific head clearance to resolve fit issue.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Hole Wizard holes (SHCS)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28750"/>
            <a:ext cx="7696200" cy="3314700"/>
          </a:xfrm>
        </p:spPr>
        <p:txBody>
          <a:bodyPr>
            <a:normAutofit fontScale="92500" lnSpcReduction="10000"/>
          </a:bodyPr>
          <a:lstStyle/>
          <a:p>
            <a:pPr marL="590550" indent="-590550" eaLnBrk="1" hangingPunct="1">
              <a:buFont typeface="Wingdings" pitchFamily="2" charset="2"/>
              <a:buNone/>
            </a:pPr>
            <a:r>
              <a:rPr lang="en-US" sz="2700" smtClean="0"/>
              <a:t>Create a new Toolbox “standard” based on existing “standard”</a:t>
            </a:r>
          </a:p>
          <a:p>
            <a:pPr marL="952500" lvl="1" indent="-495300" eaLnBrk="1" hangingPunct="1">
              <a:buFont typeface="Wingdings" pitchFamily="2" charset="2"/>
              <a:buAutoNum type="arabicPeriod"/>
            </a:pPr>
            <a:r>
              <a:rPr lang="en-US" sz="2400" smtClean="0"/>
              <a:t>Open Toolbox Setup.</a:t>
            </a:r>
          </a:p>
          <a:p>
            <a:pPr marL="1333500" lvl="2" indent="-419100" eaLnBrk="1" hangingPunct="1">
              <a:buFont typeface="Wingdings" pitchFamily="2" charset="2"/>
              <a:buAutoNum type="arabicPeriod"/>
            </a:pPr>
            <a:r>
              <a:rPr lang="en-US" smtClean="0"/>
              <a:t>Goto </a:t>
            </a:r>
            <a:r>
              <a:rPr lang="en-US" i="1" smtClean="0"/>
              <a:t>Tools</a:t>
            </a:r>
            <a:r>
              <a:rPr lang="en-US" smtClean="0"/>
              <a:t> pulldown&gt;</a:t>
            </a:r>
          </a:p>
          <a:p>
            <a:pPr marL="1333500" lvl="2" indent="-419100" eaLnBrk="1" hangingPunct="1">
              <a:buFont typeface="Wingdings" pitchFamily="2" charset="2"/>
              <a:buAutoNum type="arabicPeriod"/>
            </a:pPr>
            <a:r>
              <a:rPr lang="en-US" i="1" smtClean="0"/>
              <a:t>System Options</a:t>
            </a:r>
            <a:r>
              <a:rPr lang="en-US" smtClean="0"/>
              <a:t> tab&gt;</a:t>
            </a:r>
          </a:p>
          <a:p>
            <a:pPr marL="1333500" lvl="2" indent="-419100" eaLnBrk="1" hangingPunct="1">
              <a:buFont typeface="Wingdings" pitchFamily="2" charset="2"/>
              <a:buAutoNum type="arabicPeriod"/>
            </a:pPr>
            <a:r>
              <a:rPr lang="en-US" i="1" smtClean="0"/>
              <a:t>Hole/Wizard/Toolbox</a:t>
            </a:r>
            <a:r>
              <a:rPr lang="en-US" smtClean="0"/>
              <a:t> line&gt;</a:t>
            </a:r>
          </a:p>
          <a:p>
            <a:pPr marL="1333500" lvl="2" indent="-419100" eaLnBrk="1" hangingPunct="1">
              <a:buFont typeface="Wingdings" pitchFamily="2" charset="2"/>
              <a:buAutoNum type="arabicPeriod"/>
            </a:pPr>
            <a:r>
              <a:rPr lang="en-US" i="1" smtClean="0"/>
              <a:t>Configuration</a:t>
            </a:r>
            <a:r>
              <a:rPr lang="en-US" smtClean="0"/>
              <a:t> button&gt;</a:t>
            </a:r>
          </a:p>
          <a:p>
            <a:pPr marL="952500" lvl="1" indent="-495300" eaLnBrk="1" hangingPunct="1">
              <a:buFont typeface="Wingdings" pitchFamily="2" charset="2"/>
              <a:buAutoNum type="arabicPeriod"/>
            </a:pPr>
            <a:r>
              <a:rPr lang="en-US" sz="2400" smtClean="0"/>
              <a:t>On Tool Setup, select </a:t>
            </a:r>
            <a:r>
              <a:rPr lang="en-US" sz="2400" i="1" smtClean="0"/>
              <a:t>1. Select your hardware</a:t>
            </a:r>
            <a:r>
              <a:rPr lang="en-US" sz="2400" smtClean="0"/>
              <a:t>.</a:t>
            </a:r>
          </a:p>
          <a:p>
            <a:pPr marL="952500" lvl="1" indent="-495300" eaLnBrk="1" hangingPunct="1">
              <a:buFont typeface="Wingdings" pitchFamily="2" charset="2"/>
              <a:buAutoNum type="arabicPeriod"/>
            </a:pPr>
            <a:r>
              <a:rPr lang="en-US" sz="2400" smtClean="0"/>
              <a:t>Select the standard you wish to copy and modify.</a:t>
            </a:r>
            <a:endParaRPr lang="en-US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428750"/>
            <a:ext cx="7696200" cy="1943100"/>
          </a:xfrm>
        </p:spPr>
        <p:txBody>
          <a:bodyPr>
            <a:normAutofit fontScale="92500" lnSpcReduction="10000"/>
          </a:bodyPr>
          <a:lstStyle/>
          <a:p>
            <a:pPr marL="952500" lvl="1" indent="-495300" eaLnBrk="1" hangingPunct="1">
              <a:lnSpc>
                <a:spcPct val="90000"/>
              </a:lnSpc>
              <a:buFontTx/>
              <a:buAutoNum type="arabicPeriod" startAt="4"/>
            </a:pPr>
            <a:r>
              <a:rPr lang="en-US" sz="2400" smtClean="0"/>
              <a:t>Select the double-folder icon at the top of the icon view pane.</a:t>
            </a:r>
          </a:p>
          <a:p>
            <a:pPr marL="952500" lvl="1" indent="-495300" eaLnBrk="1" hangingPunct="1">
              <a:lnSpc>
                <a:spcPct val="90000"/>
              </a:lnSpc>
              <a:buFontTx/>
              <a:buAutoNum type="arabicPeriod" startAt="4"/>
            </a:pPr>
            <a:r>
              <a:rPr lang="en-US" sz="2400" smtClean="0"/>
              <a:t>Type in a name for the new “standard” and select the green checkmark.</a:t>
            </a:r>
          </a:p>
          <a:p>
            <a:pPr marL="952500" lvl="1" indent="-495300" eaLnBrk="1" hangingPunct="1">
              <a:lnSpc>
                <a:spcPct val="90000"/>
              </a:lnSpc>
              <a:buFontTx/>
              <a:buAutoNum type="arabicPeriod" startAt="4"/>
            </a:pPr>
            <a:r>
              <a:rPr lang="en-US" sz="2400" smtClean="0"/>
              <a:t>Note: depending on the size of the original “standard”, the copy process may take several minutes.</a:t>
            </a:r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143000" y="3562350"/>
          <a:ext cx="6781800" cy="875110"/>
        </p:xfrm>
        <a:graphic>
          <a:graphicData uri="http://schemas.openxmlformats.org/presentationml/2006/ole">
            <p:oleObj spid="_x0000_s7170" name="Image" r:id="rId3" imgW="3983489" imgH="565535" progId="">
              <p:embed/>
            </p:oleObj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4300"/>
            <a:ext cx="6629400" cy="628650"/>
          </a:xfrm>
        </p:spPr>
        <p:txBody>
          <a:bodyPr/>
          <a:lstStyle/>
          <a:p>
            <a:pPr eaLnBrk="1" hangingPunct="1"/>
            <a:r>
              <a:rPr lang="en-US" dirty="0" smtClean="0"/>
              <a:t>Hole Wizard holes (SHCS)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Hole Wizard holes (SHCS)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52500" lvl="1" indent="-495300" eaLnBrk="1" hangingPunct="1">
              <a:buFontTx/>
              <a:buAutoNum type="arabicPeriod" startAt="7"/>
            </a:pPr>
            <a:r>
              <a:rPr lang="en-US" smtClean="0"/>
              <a:t>Select the new “standard” and navigate the hardware types to reach Socket Head Cap Screw folder.</a:t>
            </a:r>
          </a:p>
          <a:p>
            <a:pPr marL="952500" lvl="1" indent="-495300" eaLnBrk="1" hangingPunct="1">
              <a:buFontTx/>
              <a:buAutoNum type="arabicPeriod" startAt="7"/>
            </a:pPr>
            <a:r>
              <a:rPr lang="en-US" smtClean="0"/>
              <a:t>In the </a:t>
            </a:r>
            <a:r>
              <a:rPr lang="en-US" i="1" smtClean="0"/>
              <a:t>Standard Properties</a:t>
            </a:r>
            <a:r>
              <a:rPr lang="en-US" smtClean="0"/>
              <a:t> area, select </a:t>
            </a:r>
            <a:r>
              <a:rPr lang="en-US" i="1" smtClean="0"/>
              <a:t>Size</a:t>
            </a:r>
            <a:r>
              <a:rPr lang="en-US" smtClean="0"/>
              <a:t>.  A database of properties will display to the right side of the window.</a:t>
            </a:r>
          </a:p>
          <a:p>
            <a:pPr marL="952500" lvl="1" indent="-495300" eaLnBrk="1" hangingPunct="1">
              <a:buFontTx/>
              <a:buAutoNum type="arabicPeriod" startAt="7"/>
            </a:pPr>
            <a:r>
              <a:rPr lang="en-US" smtClean="0"/>
              <a:t>Horizontally scroll the properties view to the far right and enter .02 into each field in the </a:t>
            </a:r>
            <a:r>
              <a:rPr lang="en-US" i="1" smtClean="0"/>
              <a:t>Head Clearance</a:t>
            </a:r>
            <a:r>
              <a:rPr lang="en-US" smtClean="0"/>
              <a:t> column.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Hole Wizard holes (SHCS)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28750"/>
            <a:ext cx="7696200" cy="3257550"/>
          </a:xfrm>
        </p:spPr>
        <p:txBody>
          <a:bodyPr/>
          <a:lstStyle/>
          <a:p>
            <a:pPr marL="952500" lvl="1" indent="-495300" eaLnBrk="1" hangingPunct="1">
              <a:lnSpc>
                <a:spcPct val="90000"/>
              </a:lnSpc>
              <a:buFontTx/>
              <a:buAutoNum type="arabicPeriod" startAt="10"/>
            </a:pPr>
            <a:r>
              <a:rPr lang="en-US" smtClean="0"/>
              <a:t>Once all values are changed, select the save button and exit Toolbox Setup.</a:t>
            </a:r>
          </a:p>
          <a:p>
            <a:pPr marL="952500" lvl="1" indent="-495300" eaLnBrk="1" hangingPunct="1">
              <a:lnSpc>
                <a:spcPct val="90000"/>
              </a:lnSpc>
              <a:buFontTx/>
              <a:buAutoNum type="arabicPeriod" startAt="10"/>
            </a:pPr>
            <a:r>
              <a:rPr lang="en-US" smtClean="0"/>
              <a:t>Verification: open a part and create a new Hole Wizard hole feature that uses one of the SHCS counterbore holes in the new “standard”.  </a:t>
            </a:r>
          </a:p>
          <a:p>
            <a:pPr marL="952500" lvl="1" indent="-495300" eaLnBrk="1" hangingPunct="1">
              <a:lnSpc>
                <a:spcPct val="90000"/>
              </a:lnSpc>
              <a:buFontTx/>
              <a:buAutoNum type="arabicPeriod" startAt="10"/>
            </a:pPr>
            <a:r>
              <a:rPr lang="en-US" smtClean="0"/>
              <a:t>Validation: inspect the hole feature using Measure or the feature’s PropertyManager to make sure that new “standard” works as expected. (There are some bugs in older versions of SolidWorks.)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Hole Wizard holes (network use)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200" dirty="0" smtClean="0"/>
              <a:t>Sharing Hole Wizard setting throughout an enterprise </a:t>
            </a:r>
            <a:r>
              <a:rPr lang="en-US" sz="3200" dirty="0" smtClean="0"/>
              <a:t>usually </a:t>
            </a:r>
            <a:r>
              <a:rPr lang="en-US" sz="3200" dirty="0" smtClean="0"/>
              <a:t>means </a:t>
            </a:r>
            <a:r>
              <a:rPr lang="en-US" sz="3200" dirty="0" smtClean="0"/>
              <a:t>sharing all of Toolbox as well.</a:t>
            </a:r>
          </a:p>
          <a:p>
            <a:pPr eaLnBrk="1" hangingPunct="1"/>
            <a:endParaRPr lang="en-US" sz="1600" dirty="0" smtClean="0"/>
          </a:p>
          <a:p>
            <a:pPr eaLnBrk="1" hangingPunct="1"/>
            <a:r>
              <a:rPr lang="en-US" sz="3200" dirty="0" smtClean="0"/>
              <a:t>Sharing Toolbox can be simple for some, but complex for others.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Hole Wizard hole (network use)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28750"/>
            <a:ext cx="7696200" cy="3429000"/>
          </a:xfrm>
        </p:spPr>
        <p:txBody>
          <a:bodyPr/>
          <a:lstStyle/>
          <a:p>
            <a:pPr marL="590550" indent="-59055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mtClean="0"/>
              <a:t>For a tiny to small sized single-site engineering group:</a:t>
            </a:r>
          </a:p>
          <a:p>
            <a:pPr marL="952500" lvl="1" indent="-4953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mtClean="0"/>
              <a:t> Copy the </a:t>
            </a:r>
            <a:r>
              <a:rPr lang="en-US" i="1" smtClean="0"/>
              <a:t>C:\SolidWorks Data</a:t>
            </a:r>
            <a:r>
              <a:rPr lang="en-US" smtClean="0"/>
              <a:t> folder and all of it contents to a network location.</a:t>
            </a:r>
          </a:p>
          <a:p>
            <a:pPr marL="952500" lvl="1" indent="-4953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mtClean="0"/>
              <a:t>Point all workstations to network location:</a:t>
            </a:r>
          </a:p>
          <a:p>
            <a:pPr marL="1333500" lvl="2" indent="-4191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mtClean="0"/>
              <a:t>Goto </a:t>
            </a:r>
            <a:r>
              <a:rPr lang="en-US" i="1" smtClean="0"/>
              <a:t>Tools</a:t>
            </a:r>
            <a:r>
              <a:rPr lang="en-US" smtClean="0"/>
              <a:t> pulldown&gt;</a:t>
            </a:r>
          </a:p>
          <a:p>
            <a:pPr marL="1333500" lvl="2" indent="-4191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i="1" smtClean="0"/>
              <a:t>System Options</a:t>
            </a:r>
            <a:r>
              <a:rPr lang="en-US" smtClean="0"/>
              <a:t> tab&gt;</a:t>
            </a:r>
          </a:p>
          <a:p>
            <a:pPr marL="1333500" lvl="2" indent="-4191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i="1" smtClean="0"/>
              <a:t>Hole/Wizard/Toolbox</a:t>
            </a:r>
            <a:r>
              <a:rPr lang="en-US" smtClean="0"/>
              <a:t> line&gt;</a:t>
            </a:r>
          </a:p>
          <a:p>
            <a:pPr marL="1333500" lvl="2" indent="-4191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i="1" smtClean="0"/>
              <a:t>Browse</a:t>
            </a:r>
            <a:r>
              <a:rPr lang="en-US" smtClean="0"/>
              <a:t> button&gt;</a:t>
            </a:r>
          </a:p>
          <a:p>
            <a:pPr marL="1333500" lvl="2" indent="-4191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mtClean="0"/>
              <a:t>Find and select new location for </a:t>
            </a:r>
            <a:r>
              <a:rPr lang="en-US" i="1" smtClean="0"/>
              <a:t>SolidWorks Data</a:t>
            </a:r>
            <a:r>
              <a:rPr lang="en-US" smtClean="0"/>
              <a:t> folder.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685800" y="2171700"/>
            <a:ext cx="7467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n-US" sz="3300">
                <a:solidFill>
                  <a:schemeClr val="tx2"/>
                </a:solidFill>
                <a:latin typeface="Arial Black" pitchFamily="34" charset="0"/>
              </a:rPr>
              <a:t>Hole Callout Format 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428750"/>
            <a:ext cx="7481888" cy="325755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3200" dirty="0" smtClean="0"/>
              <a:t>This session will cover these topics:</a:t>
            </a:r>
          </a:p>
          <a:p>
            <a:pPr eaLnBrk="1" hangingPunct="1"/>
            <a:r>
              <a:rPr lang="en-US" sz="2600" dirty="0" smtClean="0"/>
              <a:t>Tags</a:t>
            </a:r>
          </a:p>
          <a:p>
            <a:pPr eaLnBrk="1" hangingPunct="1"/>
            <a:r>
              <a:rPr lang="en-US" sz="2600" dirty="0" smtClean="0"/>
              <a:t>Mouse Gestures</a:t>
            </a:r>
          </a:p>
          <a:p>
            <a:pPr eaLnBrk="1" hangingPunct="1"/>
            <a:r>
              <a:rPr lang="en-US" sz="2600" dirty="0" smtClean="0"/>
              <a:t>Shortcut Bars</a:t>
            </a:r>
          </a:p>
          <a:p>
            <a:pPr eaLnBrk="1" hangingPunct="1"/>
            <a:r>
              <a:rPr lang="en-US" sz="2600" dirty="0" smtClean="0"/>
              <a:t>Command Search</a:t>
            </a:r>
          </a:p>
          <a:p>
            <a:pPr eaLnBrk="1" hangingPunct="1"/>
            <a:r>
              <a:rPr lang="en-US" sz="2600" dirty="0" smtClean="0"/>
              <a:t>Sheet Metal Gage Tables</a:t>
            </a:r>
          </a:p>
          <a:p>
            <a:pPr eaLnBrk="1" hangingPunct="1"/>
            <a:r>
              <a:rPr lang="en-US" sz="2600" dirty="0" smtClean="0"/>
              <a:t>Hole Wizard holes (SHCS example)</a:t>
            </a:r>
          </a:p>
          <a:p>
            <a:pPr eaLnBrk="1" hangingPunct="1"/>
            <a:r>
              <a:rPr lang="en-US" sz="2600" dirty="0" smtClean="0"/>
              <a:t>Hole Callout Format File</a:t>
            </a:r>
          </a:p>
          <a:p>
            <a:pPr eaLnBrk="1" hangingPunct="1"/>
            <a:r>
              <a:rPr lang="en-US" sz="2600" dirty="0" smtClean="0"/>
              <a:t>Bonus (time allowing): Symbols</a:t>
            </a:r>
          </a:p>
        </p:txBody>
      </p:sp>
      <p:graphicFrame>
        <p:nvGraphicFramePr>
          <p:cNvPr id="1026" name="Object 9"/>
          <p:cNvGraphicFramePr>
            <a:graphicFrameLocks noChangeAspect="1"/>
          </p:cNvGraphicFramePr>
          <p:nvPr>
            <p:ph sz="quarter" idx="3"/>
          </p:nvPr>
        </p:nvGraphicFramePr>
        <p:xfrm>
          <a:off x="6319839" y="1785937"/>
          <a:ext cx="1681161" cy="1157288"/>
        </p:xfrm>
        <a:graphic>
          <a:graphicData uri="http://schemas.openxmlformats.org/presentationml/2006/ole">
            <p:oleObj spid="_x0000_s1026" name="Image" r:id="rId3" imgW="6577778" imgH="5765079" progId="">
              <p:embed/>
            </p:oleObj>
          </a:graphicData>
        </a:graphic>
      </p:graphicFrame>
      <p:pic>
        <p:nvPicPr>
          <p:cNvPr id="1029" name="Picture 5" descr="tool_ta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96200" y="1771650"/>
            <a:ext cx="228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7" descr="shortcut_assembly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/>
          <a:srcRect/>
          <a:stretch>
            <a:fillRect/>
          </a:stretch>
        </p:blipFill>
        <p:spPr>
          <a:xfrm>
            <a:off x="5486400" y="2499122"/>
            <a:ext cx="1074738" cy="185738"/>
          </a:xfrm>
          <a:noFill/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4300"/>
            <a:ext cx="6629400" cy="628650"/>
          </a:xfrm>
        </p:spPr>
        <p:txBody>
          <a:bodyPr/>
          <a:lstStyle/>
          <a:p>
            <a:pPr eaLnBrk="1" hangingPunct="1"/>
            <a:r>
              <a:rPr lang="en-US" dirty="0" smtClean="0"/>
              <a:t>SolidWorks customization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428750"/>
            <a:ext cx="4876800" cy="33147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3200" smtClean="0"/>
              <a:t>What is the Hole Callout Format File?</a:t>
            </a:r>
          </a:p>
          <a:p>
            <a:pPr eaLnBrk="1" hangingPunct="1"/>
            <a:r>
              <a:rPr lang="en-US" sz="2600" smtClean="0"/>
              <a:t>For drawings, the file used by the Hole Callout command to create callouts for various types of holes.</a:t>
            </a:r>
          </a:p>
          <a:p>
            <a:pPr eaLnBrk="1" hangingPunct="1"/>
            <a:r>
              <a:rPr lang="en-US" sz="2600" smtClean="0"/>
              <a:t>File name is </a:t>
            </a:r>
            <a:r>
              <a:rPr lang="en-US" sz="2600" i="1" smtClean="0"/>
              <a:t>calloutformat.txt</a:t>
            </a:r>
            <a:r>
              <a:rPr lang="en-US" sz="2600" smtClean="0"/>
              <a:t> and is usually in </a:t>
            </a:r>
            <a:r>
              <a:rPr lang="en-US" sz="2600" i="1" smtClean="0"/>
              <a:t>C:\Program Files\&lt;install folder&gt;\lang\english\</a:t>
            </a:r>
          </a:p>
        </p:txBody>
      </p:sp>
      <p:pic>
        <p:nvPicPr>
          <p:cNvPr id="45060" name="Picture 4" descr="Tool_Hole_Callout_Annotation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553200" y="2057400"/>
            <a:ext cx="685800" cy="514350"/>
          </a:xfrm>
          <a:noFill/>
        </p:spPr>
      </p:pic>
      <p:pic>
        <p:nvPicPr>
          <p:cNvPr id="45061" name="Picture 6" descr="hole_callout_countersunk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5562600" y="3200400"/>
            <a:ext cx="2743200" cy="1104900"/>
          </a:xfrm>
          <a:noFill/>
        </p:spPr>
      </p:pic>
      <p:sp>
        <p:nvSpPr>
          <p:cNvPr id="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14300"/>
            <a:ext cx="6629400" cy="628650"/>
          </a:xfrm>
        </p:spPr>
        <p:txBody>
          <a:bodyPr/>
          <a:lstStyle/>
          <a:p>
            <a:pPr eaLnBrk="1" hangingPunct="1"/>
            <a:r>
              <a:rPr lang="en-US" dirty="0" smtClean="0"/>
              <a:t>Hole Callout Format 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18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428750"/>
            <a:ext cx="7848600" cy="3314700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b="1" smtClean="0"/>
              <a:t>Potential issue with </a:t>
            </a:r>
            <a:r>
              <a:rPr lang="en-US" b="1" i="1" smtClean="0"/>
              <a:t>calloutformat.txt</a:t>
            </a:r>
            <a:r>
              <a:rPr lang="en-US" smtClean="0"/>
              <a:t>:</a:t>
            </a:r>
            <a:r>
              <a:rPr lang="en-US" sz="270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/>
              <a:t>SolidWorks’ tapped hole callout defaults to include drill size.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/>
              <a:t>Including a drill size within a tapped hole callout may be considered over-specification: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Thread callout itself specifies the final form of the hole.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Drill specification is process specific. It may actually be incorrect if a different process is used, such as roll forming or molding. (SolidWorks assumes drill process is used.)</a:t>
            </a:r>
          </a:p>
        </p:txBody>
      </p:sp>
      <p:graphicFrame>
        <p:nvGraphicFramePr>
          <p:cNvPr id="8194" name="Object 19"/>
          <p:cNvGraphicFramePr>
            <a:graphicFrameLocks noChangeAspect="1"/>
          </p:cNvGraphicFramePr>
          <p:nvPr>
            <p:ph sz="half" idx="2"/>
          </p:nvPr>
        </p:nvGraphicFramePr>
        <p:xfrm>
          <a:off x="228600" y="3600450"/>
          <a:ext cx="990600" cy="721519"/>
        </p:xfrm>
        <a:graphic>
          <a:graphicData uri="http://schemas.openxmlformats.org/presentationml/2006/ole">
            <p:oleObj spid="_x0000_s8194" name="Image" r:id="rId3" imgW="1110204" imgH="1077551" progId="">
              <p:embed/>
            </p:oleObj>
          </a:graphicData>
        </a:graphic>
      </p:graphicFrame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14300"/>
            <a:ext cx="6629400" cy="628650"/>
          </a:xfrm>
        </p:spPr>
        <p:txBody>
          <a:bodyPr/>
          <a:lstStyle/>
          <a:p>
            <a:pPr eaLnBrk="1" hangingPunct="1"/>
            <a:r>
              <a:rPr lang="en-US" dirty="0" smtClean="0"/>
              <a:t>Hole Callout Format 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Hole Callout Format File</a:t>
            </a:r>
          </a:p>
        </p:txBody>
      </p:sp>
      <p:graphicFrame>
        <p:nvGraphicFramePr>
          <p:cNvPr id="9218" name="Object 3"/>
          <p:cNvGraphicFramePr>
            <a:graphicFrameLocks noChangeAspect="1"/>
          </p:cNvGraphicFramePr>
          <p:nvPr>
            <p:ph idx="1"/>
          </p:nvPr>
        </p:nvGraphicFramePr>
        <p:xfrm>
          <a:off x="762000" y="1657351"/>
          <a:ext cx="7696200" cy="2583656"/>
        </p:xfrm>
        <a:graphic>
          <a:graphicData uri="http://schemas.openxmlformats.org/presentationml/2006/ole">
            <p:oleObj spid="_x0000_s9218" name="Image" r:id="rId3" imgW="4138842" imgH="1853031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Hole Callout Format File (tap)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en-US" b="1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b="1" smtClean="0"/>
              <a:t>Demonstration task: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mtClean="0"/>
              <a:t>Change </a:t>
            </a:r>
            <a:r>
              <a:rPr lang="en-US" i="1" smtClean="0"/>
              <a:t>calloutformat.txt </a:t>
            </a:r>
            <a:r>
              <a:rPr lang="en-US" smtClean="0"/>
              <a:t>so that drill size is not included in tapped hole callouts when using Hole Callout command.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2400" smtClean="0"/>
              <a:t>(scope limited to blind cosmetic thread hole feature for this demonstration)</a:t>
            </a:r>
          </a:p>
          <a:p>
            <a:pPr eaLnBrk="1" hangingPunct="1"/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28750"/>
            <a:ext cx="7696200" cy="2343150"/>
          </a:xfrm>
        </p:spPr>
        <p:txBody>
          <a:bodyPr/>
          <a:lstStyle/>
          <a:p>
            <a:pPr marL="952500" lvl="1" indent="-495300" eaLnBrk="1" hangingPunct="1">
              <a:buFont typeface="Wingdings" pitchFamily="2" charset="2"/>
              <a:buAutoNum type="arabicPeriod"/>
            </a:pPr>
            <a:r>
              <a:rPr lang="en-US" smtClean="0"/>
              <a:t>Locate </a:t>
            </a:r>
            <a:r>
              <a:rPr lang="en-US" i="1" smtClean="0"/>
              <a:t>calloutformat.tx</a:t>
            </a:r>
            <a:r>
              <a:rPr lang="en-US" smtClean="0"/>
              <a:t>t and make a backup copy.</a:t>
            </a:r>
          </a:p>
          <a:p>
            <a:pPr marL="952500" lvl="1" indent="-495300" eaLnBrk="1" hangingPunct="1">
              <a:buFont typeface="Wingdings" pitchFamily="2" charset="2"/>
              <a:buAutoNum type="arabicPeriod"/>
            </a:pPr>
            <a:r>
              <a:rPr lang="en-US" smtClean="0"/>
              <a:t>Then open </a:t>
            </a:r>
            <a:r>
              <a:rPr lang="en-US" i="1" smtClean="0"/>
              <a:t>calloutformat.txt</a:t>
            </a:r>
            <a:r>
              <a:rPr lang="en-US" smtClean="0"/>
              <a:t> with Windows Notepad or similar.</a:t>
            </a:r>
          </a:p>
          <a:p>
            <a:pPr marL="952500" lvl="1" indent="-495300" eaLnBrk="1" hangingPunct="1">
              <a:buFont typeface="Wingdings" pitchFamily="2" charset="2"/>
              <a:buAutoNum type="arabicPeriod"/>
            </a:pPr>
            <a:r>
              <a:rPr lang="en-US" smtClean="0"/>
              <a:t>Search for “[ANSI Inch]” and then the heading “TAPPED HOLES”.</a:t>
            </a:r>
          </a:p>
          <a:p>
            <a:pPr marL="952500" lvl="1" indent="-495300" eaLnBrk="1" hangingPunct="1">
              <a:buFontTx/>
              <a:buNone/>
            </a:pPr>
            <a:r>
              <a:rPr lang="en-US" sz="2200" smtClean="0"/>
              <a:t>       </a:t>
            </a:r>
            <a:endParaRPr lang="en-US" sz="2000" smtClean="0"/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Hole Callout Format File (tap)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Hole Callout Format File (tap)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28750"/>
            <a:ext cx="8229600" cy="3394472"/>
          </a:xfrm>
        </p:spPr>
        <p:txBody>
          <a:bodyPr/>
          <a:lstStyle/>
          <a:p>
            <a:pPr marL="952500" lvl="1" indent="-495300" eaLnBrk="1" hangingPunct="1">
              <a:lnSpc>
                <a:spcPct val="90000"/>
              </a:lnSpc>
              <a:buFontTx/>
              <a:buAutoNum type="arabicPeriod" startAt="5"/>
            </a:pPr>
            <a:r>
              <a:rPr lang="en-US" sz="2000" dirty="0" smtClean="0"/>
              <a:t>Right below that heading will be this code:</a:t>
            </a:r>
          </a:p>
          <a:p>
            <a:pPr marL="952500" lvl="1" indent="-495300" eaLnBrk="1" hangingPunct="1">
              <a:lnSpc>
                <a:spcPct val="90000"/>
              </a:lnSpc>
              <a:buFont typeface="Wingdings" pitchFamily="2" charset="2"/>
              <a:buAutoNum type="arabicPeriod" startAt="5"/>
            </a:pPr>
            <a:endParaRPr lang="en-US" dirty="0" smtClean="0"/>
          </a:p>
          <a:p>
            <a:pPr marL="952500" lvl="1" indent="-495300" eaLnBrk="1" hangingPunct="1">
              <a:lnSpc>
                <a:spcPct val="90000"/>
              </a:lnSpc>
              <a:buFont typeface="Wingdings" pitchFamily="2" charset="2"/>
              <a:buAutoNum type="arabicPeriod" startAt="5"/>
            </a:pPr>
            <a:endParaRPr lang="en-US" dirty="0" smtClean="0"/>
          </a:p>
          <a:p>
            <a:pPr marL="952500" lvl="1" indent="-495300" eaLnBrk="1" hangingPunct="1">
              <a:lnSpc>
                <a:spcPct val="90000"/>
              </a:lnSpc>
              <a:buFont typeface="Wingdings" pitchFamily="2" charset="2"/>
              <a:buAutoNum type="arabicPeriod" startAt="5"/>
            </a:pPr>
            <a:endParaRPr lang="en-US" dirty="0" smtClean="0"/>
          </a:p>
          <a:p>
            <a:pPr marL="952500" lvl="1" indent="-495300" eaLnBrk="1" hangingPunct="1">
              <a:lnSpc>
                <a:spcPct val="90000"/>
              </a:lnSpc>
              <a:buFont typeface="Wingdings" pitchFamily="2" charset="2"/>
              <a:buAutoNum type="arabicPeriod" startAt="5"/>
            </a:pPr>
            <a:r>
              <a:rPr lang="en-US" dirty="0" smtClean="0"/>
              <a:t>Replace those two lines with these two lines of code:</a:t>
            </a:r>
          </a:p>
          <a:p>
            <a:pPr marL="952500" lvl="1" indent="-495300" eaLnBrk="1" hangingPunct="1">
              <a:lnSpc>
                <a:spcPct val="90000"/>
              </a:lnSpc>
              <a:buFont typeface="Wingdings" pitchFamily="2" charset="2"/>
              <a:buAutoNum type="arabicPeriod" startAt="5"/>
            </a:pPr>
            <a:endParaRPr lang="en-US" dirty="0" smtClean="0"/>
          </a:p>
          <a:p>
            <a:pPr marL="952500" lvl="1" indent="-495300" eaLnBrk="1" hangingPunct="1">
              <a:lnSpc>
                <a:spcPct val="90000"/>
              </a:lnSpc>
              <a:buFont typeface="Wingdings" pitchFamily="2" charset="2"/>
              <a:buAutoNum type="arabicPeriod" startAt="5"/>
            </a:pPr>
            <a:endParaRPr lang="en-US" dirty="0" smtClean="0"/>
          </a:p>
          <a:p>
            <a:pPr marL="952500" lvl="1" indent="-495300" eaLnBrk="1" hangingPunct="1">
              <a:lnSpc>
                <a:spcPct val="90000"/>
              </a:lnSpc>
              <a:buFont typeface="Wingdings" pitchFamily="2" charset="2"/>
              <a:buAutoNum type="arabicPeriod" startAt="5"/>
            </a:pPr>
            <a:endParaRPr lang="en-US" dirty="0" smtClean="0"/>
          </a:p>
          <a:p>
            <a:pPr marL="952500" lvl="1" indent="-495300" eaLnBrk="1" hangingPunct="1">
              <a:lnSpc>
                <a:spcPct val="90000"/>
              </a:lnSpc>
              <a:buFont typeface="Wingdings" pitchFamily="2" charset="2"/>
              <a:buAutoNum type="arabicPeriod" startAt="5"/>
            </a:pPr>
            <a:r>
              <a:rPr lang="en-US" dirty="0" smtClean="0"/>
              <a:t>Save </a:t>
            </a:r>
            <a:r>
              <a:rPr lang="en-US" i="1" dirty="0" smtClean="0"/>
              <a:t>calloutformat.txt</a:t>
            </a:r>
            <a:r>
              <a:rPr lang="en-US" dirty="0" smtClean="0"/>
              <a:t>.</a:t>
            </a: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381000" y="3181350"/>
            <a:ext cx="8534400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en-US" dirty="0"/>
              <a:t>TAP-BLIND=;\</a:t>
            </a:r>
            <a:br>
              <a:rPr lang="en-US" dirty="0"/>
            </a:br>
            <a:r>
              <a:rPr lang="en-US" dirty="0"/>
              <a:t>       &lt;hw-</a:t>
            </a:r>
            <a:r>
              <a:rPr lang="en-US" dirty="0" err="1"/>
              <a:t>threaddesc</a:t>
            </a:r>
            <a:r>
              <a:rPr lang="en-US" dirty="0"/>
              <a:t>&gt;&lt;hw-</a:t>
            </a:r>
            <a:r>
              <a:rPr lang="en-US" dirty="0" err="1"/>
              <a:t>threadclass</a:t>
            </a:r>
            <a:r>
              <a:rPr lang="en-US" dirty="0"/>
              <a:t>&gt; &lt;HOLE-DEPTH&gt; &lt;hw-</a:t>
            </a:r>
            <a:r>
              <a:rPr lang="en-US" dirty="0" err="1"/>
              <a:t>threaddepth</a:t>
            </a:r>
            <a:r>
              <a:rPr lang="en-US" dirty="0"/>
              <a:t>&gt; </a:t>
            </a:r>
          </a:p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304800" y="1962150"/>
            <a:ext cx="8534400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en-US" dirty="0"/>
              <a:t>TAP-BLIND=&lt;MOD-DIAM&gt; &lt;hw-</a:t>
            </a:r>
            <a:r>
              <a:rPr lang="en-US" dirty="0" err="1"/>
              <a:t>tapdrldia</a:t>
            </a:r>
            <a:r>
              <a:rPr lang="en-US" dirty="0"/>
              <a:t>&gt; &lt;HOLE-DEPTH&gt; &lt;hw-</a:t>
            </a:r>
            <a:r>
              <a:rPr lang="en-US" dirty="0" err="1"/>
              <a:t>tapdrldepth</a:t>
            </a:r>
            <a:r>
              <a:rPr lang="en-US" dirty="0"/>
              <a:t>&gt;;\</a:t>
            </a:r>
          </a:p>
          <a:p>
            <a:pPr lvl="1"/>
            <a:r>
              <a:rPr lang="en-US" dirty="0"/>
              <a:t>	&lt;hw-</a:t>
            </a:r>
            <a:r>
              <a:rPr lang="en-US" dirty="0" err="1"/>
              <a:t>threaddesc</a:t>
            </a:r>
            <a:r>
              <a:rPr lang="en-US" dirty="0"/>
              <a:t>&gt; &lt;hw-</a:t>
            </a:r>
            <a:r>
              <a:rPr lang="en-US" dirty="0" err="1"/>
              <a:t>threadclass</a:t>
            </a:r>
            <a:r>
              <a:rPr lang="en-US" dirty="0"/>
              <a:t>&gt; &lt;HOLE-DEPTH&gt; &lt;hw-</a:t>
            </a:r>
            <a:r>
              <a:rPr lang="en-US" dirty="0" err="1"/>
              <a:t>threaddepth</a:t>
            </a:r>
            <a:r>
              <a:rPr lang="en-US" dirty="0"/>
              <a:t>&gt;</a:t>
            </a:r>
          </a:p>
          <a:p>
            <a:pPr>
              <a:spcBef>
                <a:spcPct val="5000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Hole Callout Format File (tap)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28750"/>
            <a:ext cx="7696200" cy="3314700"/>
          </a:xfrm>
        </p:spPr>
        <p:txBody>
          <a:bodyPr/>
          <a:lstStyle/>
          <a:p>
            <a:pPr marL="952500" lvl="1" indent="-495300" eaLnBrk="1" hangingPunct="1">
              <a:buFont typeface="Wingdings" pitchFamily="2" charset="2"/>
              <a:buAutoNum type="arabicPeriod" startAt="8"/>
            </a:pPr>
            <a:r>
              <a:rPr lang="en-US" smtClean="0"/>
              <a:t>Verification: Re-read new lines of code.  Make sure that the spacing between tags is correct. (Those spaces sometimes toggle defaults within Hole Callout command.)  </a:t>
            </a:r>
          </a:p>
          <a:p>
            <a:pPr marL="952500" lvl="1" indent="-495300" eaLnBrk="1" hangingPunct="1">
              <a:buFont typeface="Wingdings" pitchFamily="2" charset="2"/>
              <a:buAutoNum type="arabicPeriod" startAt="8"/>
            </a:pPr>
            <a:r>
              <a:rPr lang="en-US" smtClean="0"/>
              <a:t>Exit Notepad.</a:t>
            </a:r>
          </a:p>
          <a:p>
            <a:pPr marL="952500" lvl="1" indent="-495300" eaLnBrk="1" hangingPunct="1">
              <a:buFont typeface="Wingdings" pitchFamily="2" charset="2"/>
              <a:buAutoNum type="arabicPeriod" startAt="8"/>
            </a:pPr>
            <a:r>
              <a:rPr lang="en-US" smtClean="0"/>
              <a:t>Validation: In SolidWorks, create a model with a blind tapped hole.  Create a drawing from that model and use Hole Callout on the tapped hole to ensure it displays correctly.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Hole Callout Format File (tap)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52500" lvl="1" indent="-495300" eaLnBrk="1" hangingPunct="1">
              <a:buFont typeface="Wingdings" pitchFamily="2" charset="2"/>
              <a:buAutoNum type="arabicPeriod" startAt="11"/>
            </a:pPr>
            <a:r>
              <a:rPr lang="en-US" smtClean="0"/>
              <a:t>Note: SolidWorks can remain open while editing </a:t>
            </a:r>
            <a:r>
              <a:rPr lang="en-US" i="1" smtClean="0"/>
              <a:t>calloutformat.txt</a:t>
            </a:r>
            <a:r>
              <a:rPr lang="en-US" smtClean="0"/>
              <a:t>.</a:t>
            </a:r>
          </a:p>
          <a:p>
            <a:pPr marL="952500" lvl="1" indent="-495300" eaLnBrk="1" hangingPunct="1">
              <a:buFont typeface="Wingdings" pitchFamily="2" charset="2"/>
              <a:buAutoNum type="arabicPeriod" startAt="11"/>
            </a:pPr>
            <a:r>
              <a:rPr lang="en-US" smtClean="0"/>
              <a:t>Note: Existing hole callouts on drawings will not automatically change, even if a drawing is open while </a:t>
            </a:r>
            <a:r>
              <a:rPr lang="en-US" i="1" smtClean="0"/>
              <a:t>calloutformat.txt</a:t>
            </a:r>
            <a:r>
              <a:rPr lang="en-US" smtClean="0"/>
              <a:t> is updated.  Only new hole callouts will use the new default.  Old callouts will still need to be updated directly.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Audience questions or comments?</a:t>
            </a:r>
          </a:p>
        </p:txBody>
      </p:sp>
      <p:pic>
        <p:nvPicPr>
          <p:cNvPr id="62467" name="Picture 6" descr="MCj0442000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1828800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685800" y="2171700"/>
            <a:ext cx="7467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n-US" sz="3300" dirty="0" smtClean="0">
                <a:solidFill>
                  <a:schemeClr val="tx2"/>
                </a:solidFill>
                <a:latin typeface="Arial Black" pitchFamily="34" charset="0"/>
              </a:rPr>
              <a:t>Bonus section: Symbols</a:t>
            </a:r>
            <a:endParaRPr lang="en-US" sz="3300" dirty="0">
              <a:solidFill>
                <a:schemeClr val="tx2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Backup Backup Backup!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When editing </a:t>
            </a:r>
            <a:r>
              <a:rPr lang="en-US" b="1" dirty="0" smtClean="0">
                <a:solidFill>
                  <a:srgbClr val="00B0F0"/>
                </a:solidFill>
              </a:rPr>
              <a:t>installed files</a:t>
            </a:r>
            <a:r>
              <a:rPr lang="en-US" dirty="0" smtClean="0"/>
              <a:t>, always make a </a:t>
            </a:r>
            <a:r>
              <a:rPr lang="en-US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backup first</a:t>
            </a:r>
            <a:r>
              <a:rPr lang="en-US" dirty="0" smtClean="0"/>
              <a:t>!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1050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When making </a:t>
            </a:r>
            <a:r>
              <a:rPr lang="en-US" b="1" dirty="0" smtClean="0">
                <a:solidFill>
                  <a:srgbClr val="00B0F0"/>
                </a:solidFill>
              </a:rPr>
              <a:t>major edits </a:t>
            </a:r>
            <a:r>
              <a:rPr lang="en-US" dirty="0" smtClean="0"/>
              <a:t>to a file you create, always make a </a:t>
            </a:r>
            <a:r>
              <a:rPr lang="en-US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backup first </a:t>
            </a:r>
            <a:r>
              <a:rPr lang="en-US" dirty="0" smtClean="0"/>
              <a:t>at important </a:t>
            </a:r>
            <a:r>
              <a:rPr lang="en-US" b="1" dirty="0" smtClean="0">
                <a:solidFill>
                  <a:srgbClr val="C00000"/>
                </a:solidFill>
              </a:rPr>
              <a:t>save points</a:t>
            </a:r>
            <a:r>
              <a:rPr lang="en-US" dirty="0" smtClean="0"/>
              <a:t>.</a:t>
            </a:r>
          </a:p>
          <a:p>
            <a:pPr eaLnBrk="1" hangingPunct="1"/>
            <a:endParaRPr lang="en-US" sz="800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If something goes </a:t>
            </a:r>
            <a:r>
              <a:rPr lang="en-US" b="1" dirty="0" smtClean="0">
                <a:solidFill>
                  <a:srgbClr val="FF0000"/>
                </a:solidFill>
              </a:rPr>
              <a:t>wrong</a:t>
            </a:r>
            <a:r>
              <a:rPr lang="en-US" dirty="0" smtClean="0"/>
              <a:t>, you can get back to the last </a:t>
            </a:r>
            <a:r>
              <a:rPr lang="en-US" b="1" dirty="0" smtClean="0">
                <a:solidFill>
                  <a:srgbClr val="00B0F0"/>
                </a:solidFill>
              </a:rPr>
              <a:t>working copy</a:t>
            </a:r>
            <a:r>
              <a:rPr lang="en-US" dirty="0" smtClean="0"/>
              <a:t>.</a:t>
            </a:r>
          </a:p>
        </p:txBody>
      </p:sp>
      <p:pic>
        <p:nvPicPr>
          <p:cNvPr id="20483" name="Picture 3" descr="C:\Users\mlorono\AppData\Local\Microsoft\Windows\Temporary Internet Files\Content.IE5\4U4EKSGR\MP90040197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3638550"/>
            <a:ext cx="1752600" cy="1167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428750"/>
            <a:ext cx="7772400" cy="302895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3200" smtClean="0"/>
              <a:t>What are Symbols?</a:t>
            </a:r>
          </a:p>
          <a:p>
            <a:pPr eaLnBrk="1" hangingPunct="1"/>
            <a:r>
              <a:rPr lang="en-US" sz="2600" smtClean="0"/>
              <a:t>Symbols are special characters (such as degree, depth, diameter, etc.) that may be inserted into  dimensions or annotations by using their text ID (such as &lt;MOD-DEG&gt; for degree) or this button:</a:t>
            </a:r>
          </a:p>
          <a:p>
            <a:pPr eaLnBrk="1" hangingPunct="1">
              <a:buFont typeface="Wingdings" pitchFamily="2" charset="2"/>
              <a:buNone/>
            </a:pPr>
            <a:endParaRPr lang="en-US" sz="3600" smtClean="0"/>
          </a:p>
          <a:p>
            <a:pPr eaLnBrk="1" hangingPunct="1"/>
            <a:r>
              <a:rPr lang="en-US" sz="2600" smtClean="0"/>
              <a:t>Symbols are stored in a library file name </a:t>
            </a:r>
            <a:r>
              <a:rPr lang="en-US" sz="2600" i="1" smtClean="0"/>
              <a:t>gtol.sym</a:t>
            </a:r>
            <a:r>
              <a:rPr lang="en-US" sz="2600" smtClean="0"/>
              <a:t>, which is located at: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2600" i="1" smtClean="0"/>
              <a:t>c:\Program files\&lt;install folder&gt;\lang\english</a:t>
            </a:r>
            <a:endParaRPr lang="en-US" sz="2600" smtClean="0"/>
          </a:p>
        </p:txBody>
      </p:sp>
      <p:pic>
        <p:nvPicPr>
          <p:cNvPr id="52228" name="Picture 15" descr="button_Add_Symb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2952750"/>
            <a:ext cx="6096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4300"/>
            <a:ext cx="6629400" cy="628650"/>
          </a:xfrm>
        </p:spPr>
        <p:txBody>
          <a:bodyPr/>
          <a:lstStyle/>
          <a:p>
            <a:pPr eaLnBrk="1" hangingPunct="1"/>
            <a:r>
              <a:rPr lang="en-US" dirty="0" smtClean="0"/>
              <a:t>Symbols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Symbols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28750"/>
            <a:ext cx="7696200" cy="3314700"/>
          </a:xfrm>
        </p:spPr>
        <p:txBody>
          <a:bodyPr/>
          <a:lstStyle/>
          <a:p>
            <a:pPr marL="590550" indent="-590550" eaLnBrk="1" hangingPunct="1">
              <a:buFont typeface="Wingdings" pitchFamily="2" charset="2"/>
              <a:buNone/>
            </a:pPr>
            <a:r>
              <a:rPr lang="en-US" sz="3200" smtClean="0"/>
              <a:t>Creating a new symbol</a:t>
            </a:r>
          </a:p>
          <a:p>
            <a:pPr marL="590550" indent="-590550" eaLnBrk="1" hangingPunct="1"/>
            <a:r>
              <a:rPr lang="en-US" sz="2600" smtClean="0"/>
              <a:t>Symbols must be simple geometric shapes formed with lines, arcs, circles, polylines and alphanumeric characters.</a:t>
            </a:r>
          </a:p>
        </p:txBody>
      </p:sp>
      <p:pic>
        <p:nvPicPr>
          <p:cNvPr id="53252" name="Picture 4" descr="drw_symbols_modifying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3371850"/>
            <a:ext cx="2819400" cy="396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3" name="Picture 5" descr="drw_symbols_hol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3371850"/>
            <a:ext cx="1905000" cy="372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4" name="Picture 6" descr="drw_symbols_flag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3371850"/>
            <a:ext cx="3276600" cy="444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Symbols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28750"/>
            <a:ext cx="5334000" cy="3257550"/>
          </a:xfrm>
        </p:spPr>
        <p:txBody>
          <a:bodyPr>
            <a:normAutofit fontScale="85000" lnSpcReduction="10000"/>
          </a:bodyPr>
          <a:lstStyle/>
          <a:p>
            <a:pPr eaLnBrk="1" hangingPunct="1"/>
            <a:r>
              <a:rPr lang="en-US" sz="2600" smtClean="0"/>
              <a:t>Symbols exist on an imaginary grid space where 0,0 is the lower left corner and 1,0 is the upper right corner.</a:t>
            </a:r>
          </a:p>
          <a:p>
            <a:pPr eaLnBrk="1" hangingPunct="1"/>
            <a:r>
              <a:rPr lang="en-US" sz="2600" smtClean="0"/>
              <a:t>Symbols are not limited to this grid space.  Larger numbers than 1.0 are allowed, as are negative numbers  </a:t>
            </a:r>
          </a:p>
          <a:p>
            <a:pPr eaLnBrk="1" hangingPunct="1"/>
            <a:r>
              <a:rPr lang="en-US" sz="2600" smtClean="0"/>
              <a:t>1.0 represents the height of a font as it is used in SolidWorks.</a:t>
            </a:r>
            <a:endParaRPr lang="en-US" sz="2700" smtClean="0"/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6172200" y="2286000"/>
            <a:ext cx="1828800" cy="13144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5715000" y="3600450"/>
            <a:ext cx="533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0,0</a:t>
            </a:r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8001000" y="2114550"/>
            <a:ext cx="533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1,1</a:t>
            </a:r>
          </a:p>
        </p:txBody>
      </p:sp>
      <p:sp>
        <p:nvSpPr>
          <p:cNvPr id="54279" name="Line 7"/>
          <p:cNvSpPr>
            <a:spLocks noChangeShapeType="1"/>
          </p:cNvSpPr>
          <p:nvPr/>
        </p:nvSpPr>
        <p:spPr bwMode="auto">
          <a:xfrm>
            <a:off x="6172200" y="29718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280" name="Line 8"/>
          <p:cNvSpPr>
            <a:spLocks noChangeShapeType="1"/>
          </p:cNvSpPr>
          <p:nvPr/>
        </p:nvSpPr>
        <p:spPr bwMode="auto">
          <a:xfrm>
            <a:off x="7086600" y="2286000"/>
            <a:ext cx="0" cy="1314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281" name="Line 9"/>
          <p:cNvSpPr>
            <a:spLocks noChangeShapeType="1"/>
          </p:cNvSpPr>
          <p:nvPr/>
        </p:nvSpPr>
        <p:spPr bwMode="auto">
          <a:xfrm>
            <a:off x="6629400" y="2286000"/>
            <a:ext cx="0" cy="1314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282" name="Line 10"/>
          <p:cNvSpPr>
            <a:spLocks noChangeShapeType="1"/>
          </p:cNvSpPr>
          <p:nvPr/>
        </p:nvSpPr>
        <p:spPr bwMode="auto">
          <a:xfrm flipV="1">
            <a:off x="7543800" y="2286000"/>
            <a:ext cx="0" cy="1314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283" name="Line 11"/>
          <p:cNvSpPr>
            <a:spLocks noChangeShapeType="1"/>
          </p:cNvSpPr>
          <p:nvPr/>
        </p:nvSpPr>
        <p:spPr bwMode="auto">
          <a:xfrm>
            <a:off x="6172200" y="26289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284" name="Line 12"/>
          <p:cNvSpPr>
            <a:spLocks noChangeShapeType="1"/>
          </p:cNvSpPr>
          <p:nvPr/>
        </p:nvSpPr>
        <p:spPr bwMode="auto">
          <a:xfrm>
            <a:off x="6172200" y="33147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Symbols (eye)</a:t>
            </a:r>
          </a:p>
        </p:txBody>
      </p:sp>
      <p:sp>
        <p:nvSpPr>
          <p:cNvPr id="55299" name="Rectangle 4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en-US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b="1" smtClean="0"/>
              <a:t>Demonstration task: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mtClean="0"/>
              <a:t>Create a new symbol to represent visual inspection, such as an eye.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2600" smtClean="0"/>
              <a:t>(Note: Changes made to </a:t>
            </a:r>
            <a:r>
              <a:rPr lang="en-US" sz="2600" i="1" smtClean="0"/>
              <a:t>Gtol.sym</a:t>
            </a:r>
            <a:r>
              <a:rPr lang="en-US" sz="2600" smtClean="0"/>
              <a:t> while SolidWorks is open will not be available until SolidWorks is restarted)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Symbol (eye)</a:t>
            </a:r>
          </a:p>
        </p:txBody>
      </p:sp>
      <p:sp>
        <p:nvSpPr>
          <p:cNvPr id="56323" name="Rectangle 20"/>
          <p:cNvSpPr>
            <a:spLocks noChangeArrowheads="1"/>
          </p:cNvSpPr>
          <p:nvPr/>
        </p:nvSpPr>
        <p:spPr bwMode="auto">
          <a:xfrm>
            <a:off x="2743200" y="2286000"/>
            <a:ext cx="1828800" cy="13144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24" name="Text Box 21"/>
          <p:cNvSpPr txBox="1">
            <a:spLocks noChangeArrowheads="1"/>
          </p:cNvSpPr>
          <p:nvPr/>
        </p:nvSpPr>
        <p:spPr bwMode="auto">
          <a:xfrm>
            <a:off x="2286000" y="3600450"/>
            <a:ext cx="533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0,0</a:t>
            </a:r>
          </a:p>
        </p:txBody>
      </p:sp>
      <p:sp>
        <p:nvSpPr>
          <p:cNvPr id="56325" name="Text Box 22"/>
          <p:cNvSpPr txBox="1">
            <a:spLocks noChangeArrowheads="1"/>
          </p:cNvSpPr>
          <p:nvPr/>
        </p:nvSpPr>
        <p:spPr bwMode="auto">
          <a:xfrm>
            <a:off x="4419600" y="2000250"/>
            <a:ext cx="533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1,1</a:t>
            </a:r>
          </a:p>
        </p:txBody>
      </p:sp>
      <p:sp>
        <p:nvSpPr>
          <p:cNvPr id="56326" name="Line 23"/>
          <p:cNvSpPr>
            <a:spLocks noChangeShapeType="1"/>
          </p:cNvSpPr>
          <p:nvPr/>
        </p:nvSpPr>
        <p:spPr bwMode="auto">
          <a:xfrm>
            <a:off x="2743200" y="29718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27" name="Line 24"/>
          <p:cNvSpPr>
            <a:spLocks noChangeShapeType="1"/>
          </p:cNvSpPr>
          <p:nvPr/>
        </p:nvSpPr>
        <p:spPr bwMode="auto">
          <a:xfrm>
            <a:off x="3657600" y="2286000"/>
            <a:ext cx="0" cy="1314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28" name="Line 25"/>
          <p:cNvSpPr>
            <a:spLocks noChangeShapeType="1"/>
          </p:cNvSpPr>
          <p:nvPr/>
        </p:nvSpPr>
        <p:spPr bwMode="auto">
          <a:xfrm>
            <a:off x="3200400" y="2286000"/>
            <a:ext cx="0" cy="1314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29" name="Line 26"/>
          <p:cNvSpPr>
            <a:spLocks noChangeShapeType="1"/>
          </p:cNvSpPr>
          <p:nvPr/>
        </p:nvSpPr>
        <p:spPr bwMode="auto">
          <a:xfrm flipV="1">
            <a:off x="4114800" y="2286000"/>
            <a:ext cx="0" cy="1314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30" name="Line 27"/>
          <p:cNvSpPr>
            <a:spLocks noChangeShapeType="1"/>
          </p:cNvSpPr>
          <p:nvPr/>
        </p:nvSpPr>
        <p:spPr bwMode="auto">
          <a:xfrm>
            <a:off x="2743200" y="26289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31" name="Line 28"/>
          <p:cNvSpPr>
            <a:spLocks noChangeShapeType="1"/>
          </p:cNvSpPr>
          <p:nvPr/>
        </p:nvSpPr>
        <p:spPr bwMode="auto">
          <a:xfrm>
            <a:off x="2743200" y="33147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32" name="Rectangle 36"/>
          <p:cNvSpPr>
            <a:spLocks noChangeArrowheads="1"/>
          </p:cNvSpPr>
          <p:nvPr/>
        </p:nvSpPr>
        <p:spPr bwMode="auto">
          <a:xfrm>
            <a:off x="4572000" y="2286000"/>
            <a:ext cx="1828800" cy="13144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33" name="Line 37"/>
          <p:cNvSpPr>
            <a:spLocks noChangeShapeType="1"/>
          </p:cNvSpPr>
          <p:nvPr/>
        </p:nvSpPr>
        <p:spPr bwMode="auto">
          <a:xfrm>
            <a:off x="4572000" y="29718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34" name="Line 38"/>
          <p:cNvSpPr>
            <a:spLocks noChangeShapeType="1"/>
          </p:cNvSpPr>
          <p:nvPr/>
        </p:nvSpPr>
        <p:spPr bwMode="auto">
          <a:xfrm>
            <a:off x="5486400" y="2286000"/>
            <a:ext cx="0" cy="1314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35" name="Line 39"/>
          <p:cNvSpPr>
            <a:spLocks noChangeShapeType="1"/>
          </p:cNvSpPr>
          <p:nvPr/>
        </p:nvSpPr>
        <p:spPr bwMode="auto">
          <a:xfrm>
            <a:off x="5029200" y="2286000"/>
            <a:ext cx="0" cy="1314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36" name="Line 40"/>
          <p:cNvSpPr>
            <a:spLocks noChangeShapeType="1"/>
          </p:cNvSpPr>
          <p:nvPr/>
        </p:nvSpPr>
        <p:spPr bwMode="auto">
          <a:xfrm flipV="1">
            <a:off x="5943600" y="2286000"/>
            <a:ext cx="0" cy="1314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37" name="Line 41"/>
          <p:cNvSpPr>
            <a:spLocks noChangeShapeType="1"/>
          </p:cNvSpPr>
          <p:nvPr/>
        </p:nvSpPr>
        <p:spPr bwMode="auto">
          <a:xfrm>
            <a:off x="4572000" y="26289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38" name="Line 42"/>
          <p:cNvSpPr>
            <a:spLocks noChangeShapeType="1"/>
          </p:cNvSpPr>
          <p:nvPr/>
        </p:nvSpPr>
        <p:spPr bwMode="auto">
          <a:xfrm>
            <a:off x="4572000" y="33147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39" name="Freeform 43"/>
          <p:cNvSpPr>
            <a:spLocks/>
          </p:cNvSpPr>
          <p:nvPr/>
        </p:nvSpPr>
        <p:spPr bwMode="auto">
          <a:xfrm>
            <a:off x="2971800" y="2457450"/>
            <a:ext cx="3200400" cy="1028700"/>
          </a:xfrm>
          <a:custGeom>
            <a:avLst/>
            <a:gdLst>
              <a:gd name="T0" fmla="*/ 0 w 2016"/>
              <a:gd name="T1" fmla="*/ 685800 h 864"/>
              <a:gd name="T2" fmla="*/ 1600200 w 2016"/>
              <a:gd name="T3" fmla="*/ 0 h 864"/>
              <a:gd name="T4" fmla="*/ 3200400 w 2016"/>
              <a:gd name="T5" fmla="*/ 685800 h 864"/>
              <a:gd name="T6" fmla="*/ 1600200 w 2016"/>
              <a:gd name="T7" fmla="*/ 1371600 h 864"/>
              <a:gd name="T8" fmla="*/ 0 w 2016"/>
              <a:gd name="T9" fmla="*/ 685800 h 8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16"/>
              <a:gd name="T16" fmla="*/ 0 h 864"/>
              <a:gd name="T17" fmla="*/ 2016 w 2016"/>
              <a:gd name="T18" fmla="*/ 864 h 8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16" h="864">
                <a:moveTo>
                  <a:pt x="0" y="432"/>
                </a:moveTo>
                <a:cubicBezTo>
                  <a:pt x="0" y="288"/>
                  <a:pt x="672" y="0"/>
                  <a:pt x="1008" y="0"/>
                </a:cubicBezTo>
                <a:cubicBezTo>
                  <a:pt x="1344" y="0"/>
                  <a:pt x="2016" y="288"/>
                  <a:pt x="2016" y="432"/>
                </a:cubicBezTo>
                <a:cubicBezTo>
                  <a:pt x="2016" y="576"/>
                  <a:pt x="1344" y="864"/>
                  <a:pt x="1008" y="864"/>
                </a:cubicBezTo>
                <a:cubicBezTo>
                  <a:pt x="672" y="864"/>
                  <a:pt x="0" y="576"/>
                  <a:pt x="0" y="432"/>
                </a:cubicBezTo>
                <a:close/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40" name="Oval 44"/>
          <p:cNvSpPr>
            <a:spLocks noChangeArrowheads="1"/>
          </p:cNvSpPr>
          <p:nvPr/>
        </p:nvSpPr>
        <p:spPr bwMode="auto">
          <a:xfrm>
            <a:off x="3886200" y="2457450"/>
            <a:ext cx="1371600" cy="10287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41" name="Line 45"/>
          <p:cNvSpPr>
            <a:spLocks noChangeShapeType="1"/>
          </p:cNvSpPr>
          <p:nvPr/>
        </p:nvSpPr>
        <p:spPr bwMode="auto">
          <a:xfrm>
            <a:off x="4572000" y="3543300"/>
            <a:ext cx="0" cy="114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42" name="Line 46"/>
          <p:cNvSpPr>
            <a:spLocks noChangeShapeType="1"/>
          </p:cNvSpPr>
          <p:nvPr/>
        </p:nvSpPr>
        <p:spPr bwMode="auto">
          <a:xfrm>
            <a:off x="4495800" y="360045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43" name="Line 47"/>
          <p:cNvSpPr>
            <a:spLocks noChangeShapeType="1"/>
          </p:cNvSpPr>
          <p:nvPr/>
        </p:nvSpPr>
        <p:spPr bwMode="auto">
          <a:xfrm>
            <a:off x="4572000" y="2228850"/>
            <a:ext cx="0" cy="114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44" name="Line 48"/>
          <p:cNvSpPr>
            <a:spLocks noChangeShapeType="1"/>
          </p:cNvSpPr>
          <p:nvPr/>
        </p:nvSpPr>
        <p:spPr bwMode="auto">
          <a:xfrm>
            <a:off x="4495800" y="228600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45" name="Oval 52"/>
          <p:cNvSpPr>
            <a:spLocks noChangeArrowheads="1"/>
          </p:cNvSpPr>
          <p:nvPr/>
        </p:nvSpPr>
        <p:spPr bwMode="auto">
          <a:xfrm>
            <a:off x="4191000" y="2686050"/>
            <a:ext cx="762000" cy="57150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46" name="Rectangle 55"/>
          <p:cNvSpPr>
            <a:spLocks noGrp="1" noChangeArrowheads="1"/>
          </p:cNvSpPr>
          <p:nvPr>
            <p:ph type="body" idx="1"/>
          </p:nvPr>
        </p:nvSpPr>
        <p:spPr>
          <a:xfrm>
            <a:off x="762000" y="1428750"/>
            <a:ext cx="7696200" cy="457200"/>
          </a:xfrm>
        </p:spPr>
        <p:txBody>
          <a:bodyPr/>
          <a:lstStyle/>
          <a:p>
            <a:pPr eaLnBrk="1" hangingPunct="1"/>
            <a:r>
              <a:rPr lang="en-US" smtClean="0"/>
              <a:t>Sketch new symbol on a grid.</a:t>
            </a:r>
          </a:p>
        </p:txBody>
      </p:sp>
      <p:sp>
        <p:nvSpPr>
          <p:cNvPr id="56347" name="Text Box 56"/>
          <p:cNvSpPr txBox="1">
            <a:spLocks noChangeArrowheads="1"/>
          </p:cNvSpPr>
          <p:nvPr/>
        </p:nvSpPr>
        <p:spPr bwMode="auto">
          <a:xfrm>
            <a:off x="6477000" y="1885951"/>
            <a:ext cx="7620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5000"/>
              <a:t>}</a:t>
            </a:r>
          </a:p>
        </p:txBody>
      </p:sp>
      <p:sp>
        <p:nvSpPr>
          <p:cNvPr id="56348" name="Text Box 57"/>
          <p:cNvSpPr txBox="1">
            <a:spLocks noChangeArrowheads="1"/>
          </p:cNvSpPr>
          <p:nvPr/>
        </p:nvSpPr>
        <p:spPr bwMode="auto">
          <a:xfrm>
            <a:off x="7315200" y="2571750"/>
            <a:ext cx="1600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Height of font as displayed in SolidWorks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Symbol (eye)</a:t>
            </a:r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2743200" y="2286000"/>
            <a:ext cx="1828800" cy="13144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2286000" y="3600450"/>
            <a:ext cx="533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0,0</a:t>
            </a: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4419600" y="2000250"/>
            <a:ext cx="533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1,1</a:t>
            </a:r>
          </a:p>
        </p:txBody>
      </p:sp>
      <p:sp>
        <p:nvSpPr>
          <p:cNvPr id="57350" name="Line 6"/>
          <p:cNvSpPr>
            <a:spLocks noChangeShapeType="1"/>
          </p:cNvSpPr>
          <p:nvPr/>
        </p:nvSpPr>
        <p:spPr bwMode="auto">
          <a:xfrm>
            <a:off x="2743200" y="29718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51" name="Line 7"/>
          <p:cNvSpPr>
            <a:spLocks noChangeShapeType="1"/>
          </p:cNvSpPr>
          <p:nvPr/>
        </p:nvSpPr>
        <p:spPr bwMode="auto">
          <a:xfrm>
            <a:off x="3657600" y="2286000"/>
            <a:ext cx="0" cy="1314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52" name="Line 8"/>
          <p:cNvSpPr>
            <a:spLocks noChangeShapeType="1"/>
          </p:cNvSpPr>
          <p:nvPr/>
        </p:nvSpPr>
        <p:spPr bwMode="auto">
          <a:xfrm>
            <a:off x="3200400" y="2286000"/>
            <a:ext cx="0" cy="1314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53" name="Line 9"/>
          <p:cNvSpPr>
            <a:spLocks noChangeShapeType="1"/>
          </p:cNvSpPr>
          <p:nvPr/>
        </p:nvSpPr>
        <p:spPr bwMode="auto">
          <a:xfrm flipV="1">
            <a:off x="4114800" y="2286000"/>
            <a:ext cx="0" cy="1314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54" name="Line 10"/>
          <p:cNvSpPr>
            <a:spLocks noChangeShapeType="1"/>
          </p:cNvSpPr>
          <p:nvPr/>
        </p:nvSpPr>
        <p:spPr bwMode="auto">
          <a:xfrm>
            <a:off x="2743200" y="26289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55" name="Line 11"/>
          <p:cNvSpPr>
            <a:spLocks noChangeShapeType="1"/>
          </p:cNvSpPr>
          <p:nvPr/>
        </p:nvSpPr>
        <p:spPr bwMode="auto">
          <a:xfrm>
            <a:off x="2743200" y="33147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56" name="Rectangle 12"/>
          <p:cNvSpPr>
            <a:spLocks noChangeArrowheads="1"/>
          </p:cNvSpPr>
          <p:nvPr/>
        </p:nvSpPr>
        <p:spPr bwMode="auto">
          <a:xfrm>
            <a:off x="4572000" y="2286000"/>
            <a:ext cx="1828800" cy="13144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357" name="Line 13"/>
          <p:cNvSpPr>
            <a:spLocks noChangeShapeType="1"/>
          </p:cNvSpPr>
          <p:nvPr/>
        </p:nvSpPr>
        <p:spPr bwMode="auto">
          <a:xfrm>
            <a:off x="4572000" y="29718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58" name="Line 14"/>
          <p:cNvSpPr>
            <a:spLocks noChangeShapeType="1"/>
          </p:cNvSpPr>
          <p:nvPr/>
        </p:nvSpPr>
        <p:spPr bwMode="auto">
          <a:xfrm>
            <a:off x="5486400" y="2286000"/>
            <a:ext cx="0" cy="1314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59" name="Line 15"/>
          <p:cNvSpPr>
            <a:spLocks noChangeShapeType="1"/>
          </p:cNvSpPr>
          <p:nvPr/>
        </p:nvSpPr>
        <p:spPr bwMode="auto">
          <a:xfrm>
            <a:off x="5029200" y="2286000"/>
            <a:ext cx="0" cy="1314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60" name="Line 16"/>
          <p:cNvSpPr>
            <a:spLocks noChangeShapeType="1"/>
          </p:cNvSpPr>
          <p:nvPr/>
        </p:nvSpPr>
        <p:spPr bwMode="auto">
          <a:xfrm flipV="1">
            <a:off x="5943600" y="2286000"/>
            <a:ext cx="0" cy="1314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61" name="Line 17"/>
          <p:cNvSpPr>
            <a:spLocks noChangeShapeType="1"/>
          </p:cNvSpPr>
          <p:nvPr/>
        </p:nvSpPr>
        <p:spPr bwMode="auto">
          <a:xfrm>
            <a:off x="4572000" y="26289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62" name="Line 18"/>
          <p:cNvSpPr>
            <a:spLocks noChangeShapeType="1"/>
          </p:cNvSpPr>
          <p:nvPr/>
        </p:nvSpPr>
        <p:spPr bwMode="auto">
          <a:xfrm>
            <a:off x="4572000" y="33147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63" name="Freeform 19"/>
          <p:cNvSpPr>
            <a:spLocks/>
          </p:cNvSpPr>
          <p:nvPr/>
        </p:nvSpPr>
        <p:spPr bwMode="auto">
          <a:xfrm>
            <a:off x="2971800" y="2457450"/>
            <a:ext cx="3200400" cy="1028700"/>
          </a:xfrm>
          <a:custGeom>
            <a:avLst/>
            <a:gdLst>
              <a:gd name="T0" fmla="*/ 0 w 2016"/>
              <a:gd name="T1" fmla="*/ 685800 h 864"/>
              <a:gd name="T2" fmla="*/ 1600200 w 2016"/>
              <a:gd name="T3" fmla="*/ 0 h 864"/>
              <a:gd name="T4" fmla="*/ 3200400 w 2016"/>
              <a:gd name="T5" fmla="*/ 685800 h 864"/>
              <a:gd name="T6" fmla="*/ 1600200 w 2016"/>
              <a:gd name="T7" fmla="*/ 1371600 h 864"/>
              <a:gd name="T8" fmla="*/ 0 w 2016"/>
              <a:gd name="T9" fmla="*/ 685800 h 8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16"/>
              <a:gd name="T16" fmla="*/ 0 h 864"/>
              <a:gd name="T17" fmla="*/ 2016 w 2016"/>
              <a:gd name="T18" fmla="*/ 864 h 8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16" h="864">
                <a:moveTo>
                  <a:pt x="0" y="432"/>
                </a:moveTo>
                <a:cubicBezTo>
                  <a:pt x="0" y="288"/>
                  <a:pt x="672" y="0"/>
                  <a:pt x="1008" y="0"/>
                </a:cubicBezTo>
                <a:cubicBezTo>
                  <a:pt x="1344" y="0"/>
                  <a:pt x="2016" y="288"/>
                  <a:pt x="2016" y="432"/>
                </a:cubicBezTo>
                <a:cubicBezTo>
                  <a:pt x="2016" y="576"/>
                  <a:pt x="1344" y="864"/>
                  <a:pt x="1008" y="864"/>
                </a:cubicBezTo>
                <a:cubicBezTo>
                  <a:pt x="672" y="864"/>
                  <a:pt x="0" y="576"/>
                  <a:pt x="0" y="432"/>
                </a:cubicBezTo>
                <a:close/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64" name="Oval 20"/>
          <p:cNvSpPr>
            <a:spLocks noChangeArrowheads="1"/>
          </p:cNvSpPr>
          <p:nvPr/>
        </p:nvSpPr>
        <p:spPr bwMode="auto">
          <a:xfrm>
            <a:off x="3886200" y="2457450"/>
            <a:ext cx="1371600" cy="10287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365" name="Line 21"/>
          <p:cNvSpPr>
            <a:spLocks noChangeShapeType="1"/>
          </p:cNvSpPr>
          <p:nvPr/>
        </p:nvSpPr>
        <p:spPr bwMode="auto">
          <a:xfrm>
            <a:off x="4572000" y="3543300"/>
            <a:ext cx="0" cy="114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66" name="Line 22"/>
          <p:cNvSpPr>
            <a:spLocks noChangeShapeType="1"/>
          </p:cNvSpPr>
          <p:nvPr/>
        </p:nvSpPr>
        <p:spPr bwMode="auto">
          <a:xfrm>
            <a:off x="4495800" y="360045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67" name="Line 23"/>
          <p:cNvSpPr>
            <a:spLocks noChangeShapeType="1"/>
          </p:cNvSpPr>
          <p:nvPr/>
        </p:nvSpPr>
        <p:spPr bwMode="auto">
          <a:xfrm>
            <a:off x="4572000" y="2228850"/>
            <a:ext cx="0" cy="114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68" name="Line 24"/>
          <p:cNvSpPr>
            <a:spLocks noChangeShapeType="1"/>
          </p:cNvSpPr>
          <p:nvPr/>
        </p:nvSpPr>
        <p:spPr bwMode="auto">
          <a:xfrm>
            <a:off x="4495800" y="228600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69" name="Line 25"/>
          <p:cNvSpPr>
            <a:spLocks noChangeShapeType="1"/>
          </p:cNvSpPr>
          <p:nvPr/>
        </p:nvSpPr>
        <p:spPr bwMode="auto">
          <a:xfrm flipH="1" flipV="1">
            <a:off x="2743200" y="2914650"/>
            <a:ext cx="1828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70" name="Line 26"/>
          <p:cNvSpPr>
            <a:spLocks noChangeShapeType="1"/>
          </p:cNvSpPr>
          <p:nvPr/>
        </p:nvSpPr>
        <p:spPr bwMode="auto">
          <a:xfrm flipV="1">
            <a:off x="4572000" y="2914650"/>
            <a:ext cx="1828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71" name="Oval 27"/>
          <p:cNvSpPr>
            <a:spLocks noChangeArrowheads="1"/>
          </p:cNvSpPr>
          <p:nvPr/>
        </p:nvSpPr>
        <p:spPr bwMode="auto">
          <a:xfrm>
            <a:off x="4191000" y="2686050"/>
            <a:ext cx="762000" cy="57150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372" name="Line 28"/>
          <p:cNvSpPr>
            <a:spLocks noChangeShapeType="1"/>
          </p:cNvSpPr>
          <p:nvPr/>
        </p:nvSpPr>
        <p:spPr bwMode="auto">
          <a:xfrm flipH="1">
            <a:off x="2743200" y="2286000"/>
            <a:ext cx="1828800" cy="800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73" name="Line 29"/>
          <p:cNvSpPr>
            <a:spLocks noChangeShapeType="1"/>
          </p:cNvSpPr>
          <p:nvPr/>
        </p:nvSpPr>
        <p:spPr bwMode="auto">
          <a:xfrm>
            <a:off x="4572000" y="2286000"/>
            <a:ext cx="1828800" cy="800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74" name="Line 30"/>
          <p:cNvSpPr>
            <a:spLocks noChangeShapeType="1"/>
          </p:cNvSpPr>
          <p:nvPr/>
        </p:nvSpPr>
        <p:spPr bwMode="auto">
          <a:xfrm flipH="1" flipV="1">
            <a:off x="4800600" y="3200400"/>
            <a:ext cx="762000" cy="800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7375" name="Text Box 31"/>
          <p:cNvSpPr txBox="1">
            <a:spLocks noChangeArrowheads="1"/>
          </p:cNvSpPr>
          <p:nvPr/>
        </p:nvSpPr>
        <p:spPr bwMode="auto">
          <a:xfrm>
            <a:off x="5562600" y="3829050"/>
            <a:ext cx="1447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Center 1,.5; Size .4</a:t>
            </a:r>
          </a:p>
        </p:txBody>
      </p:sp>
      <p:sp>
        <p:nvSpPr>
          <p:cNvPr id="57376" name="Line 32"/>
          <p:cNvSpPr>
            <a:spLocks noChangeShapeType="1"/>
          </p:cNvSpPr>
          <p:nvPr/>
        </p:nvSpPr>
        <p:spPr bwMode="auto">
          <a:xfrm>
            <a:off x="3048000" y="2057400"/>
            <a:ext cx="914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7377" name="Text Box 33"/>
          <p:cNvSpPr txBox="1">
            <a:spLocks noChangeArrowheads="1"/>
          </p:cNvSpPr>
          <p:nvPr/>
        </p:nvSpPr>
        <p:spPr bwMode="auto">
          <a:xfrm>
            <a:off x="1600200" y="1714500"/>
            <a:ext cx="1447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Center 1,.5; Size .60</a:t>
            </a:r>
          </a:p>
        </p:txBody>
      </p:sp>
      <p:sp>
        <p:nvSpPr>
          <p:cNvPr id="57378" name="Line 34"/>
          <p:cNvSpPr>
            <a:spLocks noChangeShapeType="1"/>
          </p:cNvSpPr>
          <p:nvPr/>
        </p:nvSpPr>
        <p:spPr bwMode="auto">
          <a:xfrm flipH="1">
            <a:off x="5791200" y="200025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7379" name="Text Box 35"/>
          <p:cNvSpPr txBox="1">
            <a:spLocks noChangeArrowheads="1"/>
          </p:cNvSpPr>
          <p:nvPr/>
        </p:nvSpPr>
        <p:spPr bwMode="auto">
          <a:xfrm>
            <a:off x="6096000" y="1600200"/>
            <a:ext cx="1447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Center 1,1; Size 1.4</a:t>
            </a:r>
          </a:p>
        </p:txBody>
      </p:sp>
      <p:sp>
        <p:nvSpPr>
          <p:cNvPr id="57380" name="Text Box 36"/>
          <p:cNvSpPr txBox="1">
            <a:spLocks noChangeArrowheads="1"/>
          </p:cNvSpPr>
          <p:nvPr/>
        </p:nvSpPr>
        <p:spPr bwMode="auto">
          <a:xfrm>
            <a:off x="3505200" y="4171950"/>
            <a:ext cx="1447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Center 1,0; Size 1.4</a:t>
            </a:r>
          </a:p>
        </p:txBody>
      </p:sp>
      <p:sp>
        <p:nvSpPr>
          <p:cNvPr id="57381" name="Line 37"/>
          <p:cNvSpPr>
            <a:spLocks noChangeShapeType="1"/>
          </p:cNvSpPr>
          <p:nvPr/>
        </p:nvSpPr>
        <p:spPr bwMode="auto">
          <a:xfrm flipH="1" flipV="1">
            <a:off x="3810000" y="3371850"/>
            <a:ext cx="381000" cy="800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7382" name="Line 38"/>
          <p:cNvSpPr>
            <a:spLocks noChangeShapeType="1"/>
          </p:cNvSpPr>
          <p:nvPr/>
        </p:nvSpPr>
        <p:spPr bwMode="auto">
          <a:xfrm flipH="1">
            <a:off x="6400800" y="2628900"/>
            <a:ext cx="533400" cy="285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7383" name="Text Box 39"/>
          <p:cNvSpPr txBox="1">
            <a:spLocks noChangeArrowheads="1"/>
          </p:cNvSpPr>
          <p:nvPr/>
        </p:nvSpPr>
        <p:spPr bwMode="auto">
          <a:xfrm>
            <a:off x="6934200" y="2400300"/>
            <a:ext cx="1066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30°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Symbol (eye)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52500" lvl="1" indent="-495300" eaLnBrk="1" hangingPunct="1">
              <a:buFont typeface="Wingdings" pitchFamily="2" charset="2"/>
              <a:buAutoNum type="arabicPeriod"/>
            </a:pPr>
            <a:r>
              <a:rPr lang="en-US" smtClean="0"/>
              <a:t>Create the following script based on </a:t>
            </a:r>
            <a:r>
              <a:rPr lang="en-US" i="1" smtClean="0"/>
              <a:t>gtol.sym</a:t>
            </a:r>
            <a:r>
              <a:rPr lang="en-US" smtClean="0"/>
              <a:t> instructions and the estimates from the sketch:</a:t>
            </a:r>
          </a:p>
          <a:p>
            <a:pPr marL="1752600" lvl="3" indent="-381000" eaLnBrk="1" hangingPunct="1">
              <a:buFontTx/>
              <a:buNone/>
            </a:pPr>
            <a:r>
              <a:rPr lang="en-US" sz="1800" smtClean="0"/>
              <a:t>#INSP,Inspection Symbols</a:t>
            </a:r>
          </a:p>
          <a:p>
            <a:pPr marL="1752600" lvl="3" indent="-381000" eaLnBrk="1" hangingPunct="1">
              <a:buFontTx/>
              <a:buNone/>
            </a:pPr>
            <a:r>
              <a:rPr lang="en-US" sz="1800" smtClean="0"/>
              <a:t>*EYE,Eye</a:t>
            </a:r>
          </a:p>
          <a:p>
            <a:pPr marL="1752600" lvl="3" indent="-381000" eaLnBrk="1" hangingPunct="1">
              <a:buFontTx/>
              <a:buNone/>
            </a:pPr>
            <a:r>
              <a:rPr lang="en-US" sz="1800" smtClean="0"/>
              <a:t>A,ARC 1,0,.7,30,150</a:t>
            </a:r>
          </a:p>
          <a:p>
            <a:pPr marL="1752600" lvl="3" indent="-381000" eaLnBrk="1" hangingPunct="1">
              <a:buFontTx/>
              <a:buNone/>
            </a:pPr>
            <a:r>
              <a:rPr lang="en-US" sz="1800" smtClean="0"/>
              <a:t>A,ARC 1,1,.7,210,330</a:t>
            </a:r>
          </a:p>
          <a:p>
            <a:pPr marL="1752600" lvl="3" indent="-381000" eaLnBrk="1" hangingPunct="1">
              <a:buFontTx/>
              <a:buNone/>
            </a:pPr>
            <a:r>
              <a:rPr lang="en-US" sz="1800" smtClean="0"/>
              <a:t>A,SARC 1,.5,.2,0,180</a:t>
            </a:r>
          </a:p>
          <a:p>
            <a:pPr marL="1752600" lvl="3" indent="-381000" eaLnBrk="1" hangingPunct="1">
              <a:buFontTx/>
              <a:buNone/>
            </a:pPr>
            <a:r>
              <a:rPr lang="en-US" sz="1800" smtClean="0"/>
              <a:t>A,SARC 1,.5,.2,180,0</a:t>
            </a:r>
          </a:p>
          <a:p>
            <a:pPr marL="1752600" lvl="3" indent="-381000" eaLnBrk="1" hangingPunct="1">
              <a:buFontTx/>
              <a:buNone/>
            </a:pPr>
            <a:r>
              <a:rPr lang="en-US" sz="1800" smtClean="0"/>
              <a:t>A,CIRCLE 1,.5,.3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Symbol (eye)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28750"/>
            <a:ext cx="7696200" cy="3429000"/>
          </a:xfrm>
        </p:spPr>
        <p:txBody>
          <a:bodyPr>
            <a:normAutofit fontScale="92500" lnSpcReduction="20000"/>
          </a:bodyPr>
          <a:lstStyle/>
          <a:p>
            <a:pPr marL="952500" lvl="1" indent="-495300" eaLnBrk="1" hangingPunct="1">
              <a:buFont typeface="Wingdings" pitchFamily="2" charset="2"/>
              <a:buAutoNum type="arabicPeriod" startAt="2"/>
            </a:pPr>
            <a:r>
              <a:rPr lang="en-US" sz="2400" smtClean="0"/>
              <a:t>Close SolidWorks</a:t>
            </a:r>
          </a:p>
          <a:p>
            <a:pPr marL="952500" lvl="1" indent="-495300" eaLnBrk="1" hangingPunct="1">
              <a:buFont typeface="Wingdings" pitchFamily="2" charset="2"/>
              <a:buAutoNum type="arabicPeriod" startAt="2"/>
            </a:pPr>
            <a:r>
              <a:rPr lang="en-US" sz="2400" smtClean="0"/>
              <a:t>Create a backup of </a:t>
            </a:r>
            <a:r>
              <a:rPr lang="en-US" sz="2400" i="1" smtClean="0"/>
              <a:t>gtol.sym</a:t>
            </a:r>
            <a:r>
              <a:rPr lang="en-US" sz="2400" smtClean="0"/>
              <a:t>.</a:t>
            </a:r>
          </a:p>
          <a:p>
            <a:pPr marL="952500" lvl="1" indent="-495300" eaLnBrk="1" hangingPunct="1">
              <a:buFont typeface="Wingdings" pitchFamily="2" charset="2"/>
              <a:buAutoNum type="arabicPeriod" startAt="2"/>
            </a:pPr>
            <a:r>
              <a:rPr lang="en-US" sz="2400" smtClean="0"/>
              <a:t>Open </a:t>
            </a:r>
            <a:r>
              <a:rPr lang="en-US" sz="2400" i="1" smtClean="0"/>
              <a:t>gtol.sym</a:t>
            </a:r>
            <a:r>
              <a:rPr lang="en-US" sz="2400" smtClean="0"/>
              <a:t> with Windows Notepad or similar text editor.</a:t>
            </a:r>
          </a:p>
          <a:p>
            <a:pPr marL="952500" lvl="1" indent="-495300" eaLnBrk="1" hangingPunct="1">
              <a:buFont typeface="Wingdings" pitchFamily="2" charset="2"/>
              <a:buAutoNum type="arabicPeriod" startAt="2"/>
            </a:pPr>
            <a:r>
              <a:rPr lang="en-US" sz="2400" smtClean="0"/>
              <a:t>At the end of </a:t>
            </a:r>
            <a:r>
              <a:rPr lang="en-US" sz="2400" i="1" smtClean="0"/>
              <a:t>gtol.sym </a:t>
            </a:r>
            <a:r>
              <a:rPr lang="en-US" sz="2400" smtClean="0"/>
              <a:t>file, add the new code.</a:t>
            </a:r>
          </a:p>
          <a:p>
            <a:pPr marL="952500" lvl="1" indent="-495300" eaLnBrk="1" hangingPunct="1">
              <a:buFont typeface="Wingdings" pitchFamily="2" charset="2"/>
              <a:buAutoNum type="arabicPeriod" startAt="2"/>
            </a:pPr>
            <a:r>
              <a:rPr lang="en-US" sz="2400" smtClean="0"/>
              <a:t>Verification: ensure the code is correct, then save </a:t>
            </a:r>
            <a:r>
              <a:rPr lang="en-US" sz="2400" i="1" smtClean="0"/>
              <a:t>gtol.sym</a:t>
            </a:r>
            <a:r>
              <a:rPr lang="en-US" sz="2400" smtClean="0"/>
              <a:t>.</a:t>
            </a:r>
          </a:p>
          <a:p>
            <a:pPr marL="952500" lvl="1" indent="-495300" eaLnBrk="1" hangingPunct="1">
              <a:buFont typeface="Wingdings" pitchFamily="2" charset="2"/>
              <a:buAutoNum type="arabicPeriod" startAt="2"/>
            </a:pPr>
            <a:r>
              <a:rPr lang="en-US" sz="2400" smtClean="0"/>
              <a:t>Validation: Start SolidWorks and open a drawing.  Create annotation note and insert the new symbol.  Place other text along side to see where the symbol will line up.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Symbol (eye)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If the symbol does not appear as desired, exit SolidWorks, re-evaluate your sketch, and make adjustments to your </a:t>
            </a:r>
            <a:r>
              <a:rPr lang="en-US" i="1" smtClean="0"/>
              <a:t>gtol.sym</a:t>
            </a:r>
            <a:r>
              <a:rPr lang="en-US" smtClean="0"/>
              <a:t> code. 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Symbol (eye)</a:t>
            </a:r>
          </a:p>
        </p:txBody>
      </p:sp>
      <p:pic>
        <p:nvPicPr>
          <p:cNvPr id="61443" name="Picture 4"/>
          <p:cNvPicPr>
            <a:picLocks noChangeAspect="1" noChangeArrowheads="1"/>
          </p:cNvPicPr>
          <p:nvPr/>
        </p:nvPicPr>
        <p:blipFill>
          <a:blip r:embed="rId2"/>
          <a:srcRect l="55446" t="32076" r="20792" b="41510"/>
          <a:stretch>
            <a:fillRect/>
          </a:stretch>
        </p:blipFill>
        <p:spPr bwMode="auto">
          <a:xfrm>
            <a:off x="4876800" y="1771650"/>
            <a:ext cx="26670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Adjusted code:</a:t>
            </a:r>
          </a:p>
          <a:p>
            <a:pPr lvl="3" eaLnBrk="1" hangingPunct="1">
              <a:buFontTx/>
              <a:buNone/>
            </a:pPr>
            <a:r>
              <a:rPr lang="en-US" sz="1800" smtClean="0"/>
              <a:t>#INSP,Inspection Symbols</a:t>
            </a:r>
          </a:p>
          <a:p>
            <a:pPr lvl="3" eaLnBrk="1" hangingPunct="1">
              <a:buFontTx/>
              <a:buNone/>
            </a:pPr>
            <a:r>
              <a:rPr lang="en-US" sz="1800" smtClean="0"/>
              <a:t>*EYE,Eye</a:t>
            </a:r>
          </a:p>
          <a:p>
            <a:pPr lvl="3" eaLnBrk="1" hangingPunct="1">
              <a:buFontTx/>
              <a:buNone/>
            </a:pPr>
            <a:r>
              <a:rPr lang="en-US" sz="1800" smtClean="0"/>
              <a:t>A,ARC 1,</a:t>
            </a:r>
            <a:r>
              <a:rPr lang="en-US" sz="1800" b="1" smtClean="0"/>
              <a:t>.15</a:t>
            </a:r>
            <a:r>
              <a:rPr lang="en-US" sz="1800" smtClean="0"/>
              <a:t>,.7,30,150</a:t>
            </a:r>
          </a:p>
          <a:p>
            <a:pPr lvl="3" eaLnBrk="1" hangingPunct="1">
              <a:buFontTx/>
              <a:buNone/>
            </a:pPr>
            <a:r>
              <a:rPr lang="en-US" sz="1800" smtClean="0"/>
              <a:t>A,ARC 1,</a:t>
            </a:r>
            <a:r>
              <a:rPr lang="en-US" sz="1800" b="1" smtClean="0"/>
              <a:t>.85</a:t>
            </a:r>
            <a:r>
              <a:rPr lang="en-US" sz="1800" smtClean="0"/>
              <a:t>,.7,210,330</a:t>
            </a:r>
          </a:p>
          <a:p>
            <a:pPr lvl="3" eaLnBrk="1" hangingPunct="1">
              <a:buFontTx/>
              <a:buNone/>
            </a:pPr>
            <a:r>
              <a:rPr lang="en-US" sz="1800" smtClean="0"/>
              <a:t>A,SARC 1,.5,.2,0,180</a:t>
            </a:r>
          </a:p>
          <a:p>
            <a:pPr lvl="3" eaLnBrk="1" hangingPunct="1">
              <a:buFontTx/>
              <a:buNone/>
            </a:pPr>
            <a:r>
              <a:rPr lang="en-US" sz="1800" smtClean="0"/>
              <a:t>A,SARC 1,.5,.2,180,0</a:t>
            </a:r>
          </a:p>
          <a:p>
            <a:pPr lvl="3" eaLnBrk="1" hangingPunct="1">
              <a:buFontTx/>
              <a:buNone/>
            </a:pPr>
            <a:r>
              <a:rPr lang="en-US" sz="1800" smtClean="0"/>
              <a:t>A,CIRCLE 1,.5,.3</a:t>
            </a:r>
            <a:endParaRPr lang="en-US" smtClean="0"/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6477000" y="4743450"/>
            <a:ext cx="2133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hlinkClick r:id="rId3" action="ppaction://hlinkfile"/>
              </a:rPr>
              <a:t>Copy text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1"/>
          <p:cNvSpPr>
            <a:spLocks noChangeArrowheads="1"/>
          </p:cNvSpPr>
          <p:nvPr/>
        </p:nvSpPr>
        <p:spPr bwMode="auto">
          <a:xfrm>
            <a:off x="685800" y="2171700"/>
            <a:ext cx="7467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n-US" sz="3300">
                <a:solidFill>
                  <a:schemeClr val="tx2"/>
                </a:solidFill>
                <a:latin typeface="Arial Black" pitchFamily="34" charset="0"/>
              </a:rPr>
              <a:t>Tags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Sites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SolidWorks</a:t>
            </a:r>
          </a:p>
          <a:p>
            <a:pPr lvl="2">
              <a:buNone/>
            </a:pPr>
            <a:r>
              <a:rPr lang="en-US" dirty="0" smtClean="0"/>
              <a:t>Official SolidWorks website: </a:t>
            </a:r>
            <a:r>
              <a:rPr lang="en-US" dirty="0" smtClean="0">
                <a:hlinkClick r:id="rId2"/>
              </a:rPr>
              <a:t>http://solidworks.com</a:t>
            </a:r>
            <a:endParaRPr lang="en-US" dirty="0" smtClean="0"/>
          </a:p>
          <a:p>
            <a:pPr lvl="2">
              <a:buNone/>
            </a:pPr>
            <a:r>
              <a:rPr lang="en-US" dirty="0" smtClean="0"/>
              <a:t>Forums: </a:t>
            </a:r>
            <a:r>
              <a:rPr lang="en-US" dirty="0" smtClean="0">
                <a:hlinkClick r:id="rId3"/>
              </a:rPr>
              <a:t>http://forum.solidworks.com</a:t>
            </a:r>
            <a:endParaRPr lang="en-US" dirty="0" smtClean="0"/>
          </a:p>
          <a:p>
            <a:pPr lvl="2">
              <a:buNone/>
            </a:pPr>
            <a:endParaRPr lang="en-US" sz="1400" dirty="0" smtClean="0"/>
          </a:p>
          <a:p>
            <a:pPr eaLnBrk="1" hangingPunct="1"/>
            <a:r>
              <a:rPr lang="en-US" sz="1400" dirty="0" smtClean="0"/>
              <a:t>SolidWorks Legion </a:t>
            </a:r>
          </a:p>
          <a:p>
            <a:pPr lvl="2" eaLnBrk="1" hangingPunct="1">
              <a:buFontTx/>
              <a:buNone/>
            </a:pPr>
            <a:r>
              <a:rPr lang="en-US" sz="1400" dirty="0" smtClean="0">
                <a:hlinkClick r:id="rId4"/>
              </a:rPr>
              <a:t>http://fcsuper.com/swblog</a:t>
            </a:r>
            <a:r>
              <a:rPr lang="en-US" sz="1400" dirty="0" smtClean="0"/>
              <a:t> (personal unofficial site)</a:t>
            </a:r>
          </a:p>
          <a:p>
            <a:pPr lvl="2">
              <a:buNone/>
            </a:pPr>
            <a:r>
              <a:rPr lang="en-US" sz="1400" dirty="0" smtClean="0"/>
              <a:t>Resources site: </a:t>
            </a:r>
            <a:r>
              <a:rPr lang="en-US" sz="1400" dirty="0" smtClean="0">
                <a:hlinkClick r:id="rId5"/>
              </a:rPr>
              <a:t>http://sw.fcsuper.com</a:t>
            </a:r>
            <a:r>
              <a:rPr lang="en-US" sz="1400" dirty="0" smtClean="0"/>
              <a:t> (personal unofficial site)</a:t>
            </a:r>
          </a:p>
          <a:p>
            <a:pPr eaLnBrk="1" hangingPunct="1">
              <a:buFont typeface="Wingdings" pitchFamily="2" charset="2"/>
              <a:buNone/>
            </a:pPr>
            <a:endParaRPr lang="en-US" sz="1400" dirty="0" smtClean="0"/>
          </a:p>
          <a:p>
            <a:pPr eaLnBrk="1" hangingPunct="1"/>
            <a:r>
              <a:rPr lang="en-US" sz="1400" dirty="0" smtClean="0"/>
              <a:t>Follow me on Twitter</a:t>
            </a:r>
          </a:p>
          <a:p>
            <a:pPr lvl="2" eaLnBrk="1" hangingPunct="1">
              <a:buFontTx/>
              <a:buNone/>
            </a:pPr>
            <a:r>
              <a:rPr lang="en-US" sz="1400" dirty="0" smtClean="0">
                <a:hlinkClick r:id="rId6"/>
              </a:rPr>
              <a:t>http://twitter.com/swsuper</a:t>
            </a:r>
            <a:r>
              <a:rPr lang="en-US" sz="1400" dirty="0" smtClean="0"/>
              <a:t> (for unofficial SolidWorks related tweets)</a:t>
            </a:r>
          </a:p>
          <a:p>
            <a:pPr lvl="2">
              <a:buNone/>
            </a:pPr>
            <a:r>
              <a:rPr lang="en-US" sz="1400" dirty="0" smtClean="0">
                <a:hlinkClick r:id="rId7"/>
              </a:rPr>
              <a:t>http://twitter.com/fcsuper</a:t>
            </a:r>
            <a:r>
              <a:rPr lang="en-US" sz="1400" dirty="0" smtClean="0"/>
              <a:t> (personally account)</a:t>
            </a:r>
          </a:p>
          <a:p>
            <a:pPr lvl="2"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Tags</a:t>
            </a:r>
          </a:p>
        </p:txBody>
      </p:sp>
      <p:sp>
        <p:nvSpPr>
          <p:cNvPr id="2052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200" dirty="0" smtClean="0"/>
              <a:t>What are Tags?</a:t>
            </a:r>
          </a:p>
          <a:p>
            <a:pPr lvl="1" eaLnBrk="1" hangingPunct="1"/>
            <a:r>
              <a:rPr lang="en-US" dirty="0" smtClean="0"/>
              <a:t>Tags are </a:t>
            </a:r>
            <a:r>
              <a:rPr lang="en-US" b="1" dirty="0" smtClean="0">
                <a:solidFill>
                  <a:srgbClr val="00B0F0"/>
                </a:solidFill>
              </a:rPr>
              <a:t>keywords</a:t>
            </a:r>
            <a:r>
              <a:rPr lang="en-US" dirty="0" smtClean="0"/>
              <a:t> that the user may add to SolidWorks documents or features to make them easier to </a:t>
            </a:r>
            <a:r>
              <a:rPr lang="en-US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filter and search</a:t>
            </a:r>
            <a:r>
              <a:rPr lang="en-US" dirty="0" smtClean="0"/>
              <a:t>.</a:t>
            </a:r>
          </a:p>
          <a:p>
            <a:pPr lvl="1" eaLnBrk="1" hangingPunct="1">
              <a:buFontTx/>
              <a:buNone/>
            </a:pPr>
            <a:endParaRPr lang="en-US" sz="1600" dirty="0" smtClean="0"/>
          </a:p>
          <a:p>
            <a:pPr lvl="1" eaLnBrk="1" hangingPunct="1"/>
            <a:r>
              <a:rPr lang="en-US" dirty="0" smtClean="0"/>
              <a:t>Functionality is available in SolidWorks 2008 and later.</a:t>
            </a:r>
          </a:p>
        </p:txBody>
      </p:sp>
      <p:graphicFrame>
        <p:nvGraphicFramePr>
          <p:cNvPr id="2050" name="Object 6"/>
          <p:cNvGraphicFramePr>
            <a:graphicFrameLocks noChangeAspect="1"/>
          </p:cNvGraphicFramePr>
          <p:nvPr>
            <p:ph idx="4294967295"/>
          </p:nvPr>
        </p:nvGraphicFramePr>
        <p:xfrm flipH="1">
          <a:off x="7543800" y="819150"/>
          <a:ext cx="1600200" cy="1143000"/>
        </p:xfrm>
        <a:graphic>
          <a:graphicData uri="http://schemas.openxmlformats.org/presentationml/2006/ole">
            <p:oleObj spid="_x0000_s2050" name="Image" r:id="rId3" imgW="609524" imgH="45724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371600"/>
            <a:ext cx="8077200" cy="3486150"/>
          </a:xfrm>
        </p:spPr>
        <p:txBody>
          <a:bodyPr>
            <a:normAutofit fontScale="92500" lnSpcReduction="10000"/>
          </a:bodyPr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200" dirty="0" smtClean="0"/>
              <a:t>Applying tags to features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sz="2600" dirty="0" smtClean="0"/>
              <a:t>In the graphics area or </a:t>
            </a:r>
            <a:r>
              <a:rPr lang="en-US" sz="2600" dirty="0" err="1" smtClean="0"/>
              <a:t>FeatureManager</a:t>
            </a:r>
            <a:r>
              <a:rPr lang="en-US" sz="2600" dirty="0" smtClean="0"/>
              <a:t> design tree, select any feature.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sz="2600" dirty="0" smtClean="0"/>
              <a:t>In the status bar (lower-right bottom of the SolidWorks window), click the Tags icon.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sz="2600" dirty="0" smtClean="0"/>
              <a:t>Tags box will pop up near the icon and will include any tags already in use for that feature.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sz="2600" dirty="0" smtClean="0"/>
              <a:t>Type new tags into that field, separating each with a semi-colon.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sz="2600" dirty="0" smtClean="0"/>
              <a:t>(Click on the Tags icon again to close the Tags box.)</a:t>
            </a:r>
          </a:p>
        </p:txBody>
      </p:sp>
      <p:pic>
        <p:nvPicPr>
          <p:cNvPr id="17412" name="Picture 4" descr="tool_ta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486400" y="2800350"/>
            <a:ext cx="304800" cy="305991"/>
          </a:xfrm>
          <a:noFill/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4300"/>
            <a:ext cx="6629400" cy="628650"/>
          </a:xfrm>
        </p:spPr>
        <p:txBody>
          <a:bodyPr/>
          <a:lstStyle/>
          <a:p>
            <a:pPr eaLnBrk="1" hangingPunct="1"/>
            <a:r>
              <a:rPr lang="en-US" dirty="0" smtClean="0"/>
              <a:t>Tags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371600"/>
            <a:ext cx="7620000" cy="2914650"/>
          </a:xfrm>
        </p:spPr>
        <p:txBody>
          <a:bodyPr>
            <a:normAutofit fontScale="92500" lnSpcReduction="20000"/>
          </a:bodyPr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200" dirty="0" smtClean="0"/>
              <a:t>Using tags with filter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sz="2600" dirty="0" smtClean="0"/>
              <a:t>In the filter field (at the top of the </a:t>
            </a:r>
            <a:r>
              <a:rPr lang="en-US" sz="2600" dirty="0" err="1" smtClean="0"/>
              <a:t>FeatureManager</a:t>
            </a:r>
            <a:r>
              <a:rPr lang="en-US" sz="2600" dirty="0" smtClean="0"/>
              <a:t> design tree), type-in the desired tag. 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</a:pPr>
            <a:endParaRPr lang="en-US" sz="900" dirty="0" smtClean="0"/>
          </a:p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sz="2600" dirty="0" smtClean="0"/>
              <a:t>This will automatically filter out all features which do not contain that tag nor match that text in their description.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</a:pPr>
            <a:endParaRPr lang="en-US" sz="900" dirty="0" smtClean="0"/>
          </a:p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sz="2600" dirty="0" smtClean="0"/>
              <a:t>To redisplay all features, click cancel </a:t>
            </a:r>
            <a:r>
              <a:rPr lang="en-US" sz="2600" b="1" dirty="0" smtClean="0">
                <a:solidFill>
                  <a:schemeClr val="folHlink"/>
                </a:solidFill>
                <a:latin typeface="Corbel" pitchFamily="34" charset="0"/>
              </a:rPr>
              <a:t>x</a:t>
            </a:r>
            <a:r>
              <a:rPr lang="en-US" sz="2600" dirty="0" smtClean="0"/>
              <a:t> in the filter field.</a:t>
            </a:r>
          </a:p>
        </p:txBody>
      </p:sp>
      <p:pic>
        <p:nvPicPr>
          <p:cNvPr id="18436" name="Picture 6" descr="MCBS00316_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90978">
            <a:off x="643917" y="2367774"/>
            <a:ext cx="100965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4300"/>
            <a:ext cx="6629400" cy="628650"/>
          </a:xfrm>
        </p:spPr>
        <p:txBody>
          <a:bodyPr/>
          <a:lstStyle/>
          <a:p>
            <a:pPr eaLnBrk="1" hangingPunct="1"/>
            <a:r>
              <a:rPr lang="en-US" dirty="0" smtClean="0"/>
              <a:t>Tags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olid Works World 2012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F68B1F"/>
      </a:accent1>
      <a:accent2>
        <a:srgbClr val="00B6CE"/>
      </a:accent2>
      <a:accent3>
        <a:srgbClr val="F02D28"/>
      </a:accent3>
      <a:accent4>
        <a:srgbClr val="006432"/>
      </a:accent4>
      <a:accent5>
        <a:srgbClr val="84587E"/>
      </a:accent5>
      <a:accent6>
        <a:srgbClr val="555555"/>
      </a:accent6>
      <a:hlink>
        <a:srgbClr val="F02D28"/>
      </a:hlink>
      <a:folHlink>
        <a:srgbClr val="00B6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497</TotalTime>
  <Words>2426</Words>
  <Application>Microsoft Office PowerPoint</Application>
  <PresentationFormat>On-screen Show (16:9)</PresentationFormat>
  <Paragraphs>328</Paragraphs>
  <Slides>60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2" baseType="lpstr">
      <vt:lpstr>Office Theme</vt:lpstr>
      <vt:lpstr>Image</vt:lpstr>
      <vt:lpstr>SolidWorks advanced customization techniques</vt:lpstr>
      <vt:lpstr>SolidWorks customization</vt:lpstr>
      <vt:lpstr>SolidWorks customization</vt:lpstr>
      <vt:lpstr>SolidWorks customization</vt:lpstr>
      <vt:lpstr>Backup Backup Backup!</vt:lpstr>
      <vt:lpstr>Slide 6</vt:lpstr>
      <vt:lpstr>Tags</vt:lpstr>
      <vt:lpstr>Tags</vt:lpstr>
      <vt:lpstr>Tags</vt:lpstr>
      <vt:lpstr>Slide 10</vt:lpstr>
      <vt:lpstr>Mouse Gestures</vt:lpstr>
      <vt:lpstr>Mouse Gestures</vt:lpstr>
      <vt:lpstr>Mouse Gestures</vt:lpstr>
      <vt:lpstr>Slide 14</vt:lpstr>
      <vt:lpstr>Shortcut Bars</vt:lpstr>
      <vt:lpstr>Shortcut Bars</vt:lpstr>
      <vt:lpstr>Shortcut Bars</vt:lpstr>
      <vt:lpstr>Slide 18</vt:lpstr>
      <vt:lpstr>Search Commands</vt:lpstr>
      <vt:lpstr>Slide 20</vt:lpstr>
      <vt:lpstr>Slide 21</vt:lpstr>
      <vt:lpstr>Slide 22</vt:lpstr>
      <vt:lpstr>Sheet Metal Gauge Table</vt:lpstr>
      <vt:lpstr>Sheet Metal Gauge Table</vt:lpstr>
      <vt:lpstr>Sheet Metal Gauge Tables</vt:lpstr>
      <vt:lpstr>Sheet Metal Gauge Table</vt:lpstr>
      <vt:lpstr>Slide 27</vt:lpstr>
      <vt:lpstr>Hole Wizard holes</vt:lpstr>
      <vt:lpstr>Hole Wizard holes</vt:lpstr>
      <vt:lpstr>Hole Wizard holes</vt:lpstr>
      <vt:lpstr>Hole Wizard holes (SHCS)</vt:lpstr>
      <vt:lpstr>Hole Wizard holes (SHCS)</vt:lpstr>
      <vt:lpstr>Hole Wizard holes (SHCS)</vt:lpstr>
      <vt:lpstr>Hole Wizard holes (SHCS)</vt:lpstr>
      <vt:lpstr>Hole Wizard holes (SHCS)</vt:lpstr>
      <vt:lpstr>Hole Wizard holes (SHCS)</vt:lpstr>
      <vt:lpstr>Hole Wizard holes (network use)</vt:lpstr>
      <vt:lpstr>Hole Wizard hole (network use)</vt:lpstr>
      <vt:lpstr>Slide 39</vt:lpstr>
      <vt:lpstr>Hole Callout Format File</vt:lpstr>
      <vt:lpstr>Hole Callout Format File</vt:lpstr>
      <vt:lpstr>Hole Callout Format File</vt:lpstr>
      <vt:lpstr>Hole Callout Format File (tap)</vt:lpstr>
      <vt:lpstr>Hole Callout Format File (tap)</vt:lpstr>
      <vt:lpstr>Hole Callout Format File (tap)</vt:lpstr>
      <vt:lpstr>Hole Callout Format File (tap)</vt:lpstr>
      <vt:lpstr>Hole Callout Format File (tap)</vt:lpstr>
      <vt:lpstr>Audience questions or comments?</vt:lpstr>
      <vt:lpstr>Slide 49</vt:lpstr>
      <vt:lpstr>Symbols</vt:lpstr>
      <vt:lpstr>Symbols</vt:lpstr>
      <vt:lpstr>Symbols</vt:lpstr>
      <vt:lpstr>Symbols (eye)</vt:lpstr>
      <vt:lpstr>Symbol (eye)</vt:lpstr>
      <vt:lpstr>Symbol (eye)</vt:lpstr>
      <vt:lpstr>Symbol (eye)</vt:lpstr>
      <vt:lpstr>Symbol (eye)</vt:lpstr>
      <vt:lpstr>Symbol (eye)</vt:lpstr>
      <vt:lpstr>Symbol (eye)</vt:lpstr>
      <vt:lpstr>Sites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Ryan Broadford</dc:creator>
  <cp:lastModifiedBy>Matthew Lorono</cp:lastModifiedBy>
  <cp:revision>56</cp:revision>
  <dcterms:created xsi:type="dcterms:W3CDTF">2011-09-17T11:52:02Z</dcterms:created>
  <dcterms:modified xsi:type="dcterms:W3CDTF">2012-03-11T01:43:05Z</dcterms:modified>
</cp:coreProperties>
</file>